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8" r:id="rId1"/>
  </p:sldMasterIdLst>
  <p:notesMasterIdLst>
    <p:notesMasterId r:id="rId25"/>
  </p:notesMasterIdLst>
  <p:sldIdLst>
    <p:sldId id="264" r:id="rId2"/>
    <p:sldId id="279" r:id="rId3"/>
    <p:sldId id="265" r:id="rId4"/>
    <p:sldId id="301" r:id="rId5"/>
    <p:sldId id="300" r:id="rId6"/>
    <p:sldId id="282" r:id="rId7"/>
    <p:sldId id="283" r:id="rId8"/>
    <p:sldId id="284" r:id="rId9"/>
    <p:sldId id="297" r:id="rId10"/>
    <p:sldId id="286" r:id="rId11"/>
    <p:sldId id="285" r:id="rId12"/>
    <p:sldId id="296" r:id="rId13"/>
    <p:sldId id="298" r:id="rId14"/>
    <p:sldId id="290" r:id="rId15"/>
    <p:sldId id="291" r:id="rId16"/>
    <p:sldId id="278" r:id="rId17"/>
    <p:sldId id="288" r:id="rId18"/>
    <p:sldId id="287" r:id="rId19"/>
    <p:sldId id="289" r:id="rId20"/>
    <p:sldId id="292" r:id="rId21"/>
    <p:sldId id="293" r:id="rId22"/>
    <p:sldId id="294" r:id="rId23"/>
    <p:sldId id="295" r:id="rId24"/>
  </p:sldIdLst>
  <p:sldSz cx="9144000" cy="6858000" type="screen4x3"/>
  <p:notesSz cx="9144000" cy="6858000"/>
  <p:defaultTextStyle>
    <a:defPPr marR="0" algn="l" rtl="0">
      <a:lnSpc>
        <a:spcPct val="100000"/>
      </a:lnSpc>
      <a:spcBef>
        <a:spcPts val="0"/>
      </a:spcBef>
      <a:spcAft>
        <a:spcPts val="0"/>
      </a:spcAft>
    </a:defPPr>
    <a:lvl1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1pPr>
    <a:lvl2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2pPr>
    <a:lvl3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3pPr>
    <a:lvl4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4pPr>
    <a:lvl5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5pPr>
    <a:lvl6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6pPr>
    <a:lvl7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7pPr>
    <a:lvl8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8pPr>
    <a:lvl9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90651C3A-4460-11DB-9652-00E08161165F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398" autoAdjust="0"/>
    <p:restoredTop sz="94745" autoAdjust="0"/>
  </p:normalViewPr>
  <p:slideViewPr>
    <p:cSldViewPr snapToGrid="0" snapToObjects="1">
      <p:cViewPr varScale="1">
        <p:scale>
          <a:sx n="169" d="100"/>
          <a:sy n="169" d="100"/>
        </p:scale>
        <p:origin x="-1616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258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19" d="100"/>
        <a:sy n="119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notesMaster" Target="notesMasters/notesMaster1.xml"/><Relationship Id="rId26" Type="http://schemas.openxmlformats.org/officeDocument/2006/relationships/printerSettings" Target="printerSettings/printerSettings1.bin"/><Relationship Id="rId27" Type="http://schemas.openxmlformats.org/officeDocument/2006/relationships/presProps" Target="presProps.xml"/><Relationship Id="rId28" Type="http://schemas.openxmlformats.org/officeDocument/2006/relationships/viewProps" Target="viewProps.xml"/><Relationship Id="rId29" Type="http://schemas.openxmlformats.org/officeDocument/2006/relationships/theme" Target="theme/theme1.xml"/><Relationship Id="rId30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3962399" cy="3428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indent="0" algn="l" rtl="0">
              <a:defRPr sz="1200" b="0" i="0" u="none" strike="noStrike" cap="none" baseline="0"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endParaRPr/>
          </a:p>
        </p:txBody>
      </p:sp>
      <p:sp>
        <p:nvSpPr>
          <p:cNvPr id="3" name="Shape 3"/>
          <p:cNvSpPr txBox="1">
            <a:spLocks noGrp="1"/>
          </p:cNvSpPr>
          <p:nvPr>
            <p:ph type="dt" idx="10"/>
          </p:nvPr>
        </p:nvSpPr>
        <p:spPr>
          <a:xfrm>
            <a:off x="5179483" y="0"/>
            <a:ext cx="3962399" cy="3428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indent="0" algn="r" rtl="0">
              <a:defRPr sz="1200" b="0" i="0" u="none" strike="noStrike" cap="none" baseline="0"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endParaRPr/>
          </a:p>
        </p:txBody>
      </p:sp>
      <p:sp>
        <p:nvSpPr>
          <p:cNvPr id="4" name="Shape 4"/>
          <p:cNvSpPr>
            <a:spLocks noGrp="1" noRot="1" noChangeAspect="1"/>
          </p:cNvSpPr>
          <p:nvPr>
            <p:ph type="sldImg" idx="3"/>
          </p:nvPr>
        </p:nvSpPr>
        <p:spPr>
          <a:xfrm>
            <a:off x="2857500" y="514350"/>
            <a:ext cx="3429000" cy="2571749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5" name="Shape 5"/>
          <p:cNvSpPr txBox="1">
            <a:spLocks noGrp="1"/>
          </p:cNvSpPr>
          <p:nvPr>
            <p:ph type="body" idx="1"/>
          </p:nvPr>
        </p:nvSpPr>
        <p:spPr>
          <a:xfrm>
            <a:off x="914400" y="3257550"/>
            <a:ext cx="7315200" cy="30860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endParaRPr/>
          </a:p>
        </p:txBody>
      </p:sp>
      <p:sp>
        <p:nvSpPr>
          <p:cNvPr id="6" name="Shape 6"/>
          <p:cNvSpPr txBox="1">
            <a:spLocks noGrp="1"/>
          </p:cNvSpPr>
          <p:nvPr>
            <p:ph type="ftr" idx="11"/>
          </p:nvPr>
        </p:nvSpPr>
        <p:spPr>
          <a:xfrm>
            <a:off x="0" y="6513910"/>
            <a:ext cx="3962399" cy="3428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indent="0" algn="l" rtl="0">
              <a:defRPr sz="1200" b="0" i="0" u="none" strike="noStrike" cap="none" baseline="0"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sldNum" idx="12"/>
          </p:nvPr>
        </p:nvSpPr>
        <p:spPr>
          <a:xfrm>
            <a:off x="5179483" y="6513910"/>
            <a:ext cx="3962399" cy="3428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indent="0" algn="r" rtl="0">
              <a:defRPr sz="1200" b="0" i="0" u="none" strike="noStrike" cap="none" baseline="0"/>
            </a:lvl1pPr>
            <a:lvl2pPr marL="0" marR="0" indent="0" algn="l" rtl="0">
              <a:defRPr/>
            </a:lvl2pPr>
            <a:lvl3pPr marL="0" marR="0" indent="0" algn="l" rtl="0">
              <a:defRPr/>
            </a:lvl3pPr>
            <a:lvl4pPr marL="0" marR="0" indent="0" algn="l" rtl="0">
              <a:defRPr/>
            </a:lvl4pPr>
            <a:lvl5pPr marL="0" marR="0" indent="0" algn="l" rtl="0">
              <a:defRPr/>
            </a:lvl5pPr>
            <a:lvl6pPr marL="0" marR="0" indent="0" algn="l" rtl="0">
              <a:defRPr/>
            </a:lvl6pPr>
            <a:lvl7pPr marL="0" marR="0" indent="0" algn="l" rtl="0">
              <a:defRPr/>
            </a:lvl7pPr>
            <a:lvl8pPr marL="0" marR="0" indent="0" algn="l" rtl="0">
              <a:defRPr/>
            </a:lvl8pPr>
            <a:lvl9pPr marL="0" marR="0" indent="0" algn="l" rtl="0"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257629482"/>
      </p:ext>
    </p:extLst>
  </p:cSld>
  <p:clrMap bg1="lt1" tx1="dk1" bg2="dk2" tx2="lt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857500" y="514350"/>
            <a:ext cx="3429000" cy="25717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The mathematic possible</a:t>
            </a:r>
            <a:r>
              <a:rPr lang="en-US" baseline="0" dirty="0" smtClean="0"/>
              <a:t> combination is three relationships among three entities. The total number of combination is 3*3*3=27</a:t>
            </a:r>
          </a:p>
          <a:p>
            <a:r>
              <a:rPr lang="en-US" dirty="0" smtClean="0"/>
              <a:t>Co-occurrent is assumed if there is no relationship between two concepts.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6D99E0-51D3-5046-8826-76D85EC9F19E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829050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Relationship Id="rId3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eldias">
    <p:spTree>
      <p:nvGrpSpPr>
        <p:cNvPr id="1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Shape 13"/>
          <p:cNvCxnSpPr/>
          <p:nvPr/>
        </p:nvCxnSpPr>
        <p:spPr>
          <a:xfrm>
            <a:off x="0" y="1613266"/>
            <a:ext cx="9144000" cy="0"/>
          </a:xfrm>
          <a:prstGeom prst="straightConnector1">
            <a:avLst/>
          </a:prstGeom>
          <a:noFill/>
          <a:ln w="9525" cap="flat">
            <a:solidFill>
              <a:srgbClr val="229BB8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4" name="Shape 14"/>
          <p:cNvSpPr txBox="1">
            <a:spLocks noGrp="1"/>
          </p:cNvSpPr>
          <p:nvPr>
            <p:ph type="ctrTitle"/>
          </p:nvPr>
        </p:nvSpPr>
        <p:spPr>
          <a:xfrm>
            <a:off x="685800" y="2143116"/>
            <a:ext cx="7772400" cy="147002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l" rtl="0">
              <a:spcBef>
                <a:spcPts val="0"/>
              </a:spcBef>
              <a:spcAft>
                <a:spcPts val="0"/>
              </a:spcAft>
              <a:defRPr sz="3600" b="0" i="0" u="none" strike="noStrike" cap="none" baseline="0">
                <a:solidFill>
                  <a:srgbClr val="21218A"/>
                </a:solidFill>
                <a:latin typeface="Trebuchet MS Bold"/>
                <a:ea typeface="Arial"/>
                <a:cs typeface="Trebuchet MS Bold"/>
                <a:sym typeface="Arial"/>
              </a:defRPr>
            </a:lvl1pPr>
            <a:lvl2pPr marL="0" marR="0" indent="0" algn="l" rtl="0">
              <a:spcBef>
                <a:spcPts val="0"/>
              </a:spcBef>
              <a:spcAft>
                <a:spcPts val="0"/>
              </a:spcAft>
              <a:defRPr sz="3200" b="0" i="0" u="none" strike="noStrike" cap="none" baseline="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indent="0" algn="l" rtl="0">
              <a:spcBef>
                <a:spcPts val="0"/>
              </a:spcBef>
              <a:spcAft>
                <a:spcPts val="0"/>
              </a:spcAft>
              <a:defRPr sz="3200" b="0" i="0" u="none" strike="noStrike" cap="none" baseline="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indent="0" algn="l" rtl="0">
              <a:spcBef>
                <a:spcPts val="0"/>
              </a:spcBef>
              <a:spcAft>
                <a:spcPts val="0"/>
              </a:spcAft>
              <a:defRPr sz="3200" b="0" i="0" u="none" strike="noStrike" cap="none" baseline="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indent="0" algn="l" rtl="0">
              <a:spcBef>
                <a:spcPts val="0"/>
              </a:spcBef>
              <a:spcAft>
                <a:spcPts val="0"/>
              </a:spcAft>
              <a:defRPr sz="3200" b="0" i="0" u="none" strike="noStrike" cap="none" baseline="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marR="0" indent="0" algn="l" rtl="0">
              <a:spcBef>
                <a:spcPts val="0"/>
              </a:spcBef>
              <a:spcAft>
                <a:spcPts val="0"/>
              </a:spcAft>
              <a:defRPr sz="3200" b="0" i="0" u="none" strike="noStrike" cap="none" baseline="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marR="0" indent="0" algn="l" rtl="0">
              <a:spcBef>
                <a:spcPts val="0"/>
              </a:spcBef>
              <a:spcAft>
                <a:spcPts val="0"/>
              </a:spcAft>
              <a:defRPr sz="3200" b="0" i="0" u="none" strike="noStrike" cap="none" baseline="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marR="0" indent="0" algn="l" rtl="0">
              <a:spcBef>
                <a:spcPts val="0"/>
              </a:spcBef>
              <a:spcAft>
                <a:spcPts val="0"/>
              </a:spcAft>
              <a:defRPr sz="3200" b="0" i="0" u="none" strike="noStrike" cap="none" baseline="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marR="0" indent="0" algn="l" rtl="0">
              <a:spcBef>
                <a:spcPts val="0"/>
              </a:spcBef>
              <a:spcAft>
                <a:spcPts val="0"/>
              </a:spcAft>
              <a:defRPr sz="3200" b="0" i="0" u="none" strike="noStrike" cap="none" baseline="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GB" smtClean="0"/>
              <a:t>Click to edit Master title style</a:t>
            </a:r>
            <a:endParaRPr dirty="0"/>
          </a:p>
        </p:txBody>
      </p:sp>
      <p:sp>
        <p:nvSpPr>
          <p:cNvPr id="15" name="Shape 15"/>
          <p:cNvSpPr txBox="1">
            <a:spLocks noGrp="1"/>
          </p:cNvSpPr>
          <p:nvPr>
            <p:ph type="subTitle" idx="1"/>
          </p:nvPr>
        </p:nvSpPr>
        <p:spPr>
          <a:xfrm>
            <a:off x="685800" y="3895402"/>
            <a:ext cx="6400799" cy="146952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indent="0" algn="l" rtl="0">
              <a:spcBef>
                <a:spcPts val="100"/>
              </a:spcBef>
              <a:spcAft>
                <a:spcPts val="100"/>
              </a:spcAft>
              <a:buClr>
                <a:srgbClr val="0055B0"/>
              </a:buClr>
              <a:buFont typeface="Arial"/>
              <a:buNone/>
              <a:defRPr sz="2400" b="0" i="0" u="none" strike="noStrike" cap="none" baseline="0">
                <a:solidFill>
                  <a:srgbClr val="0070C0"/>
                </a:solidFill>
                <a:latin typeface="Trebuchet MS"/>
                <a:ea typeface="Arial"/>
                <a:cs typeface="Trebuchet MS"/>
                <a:sym typeface="Arial"/>
              </a:defRPr>
            </a:lvl1pPr>
            <a:lvl2pPr marL="742950" marR="0" indent="-177800" algn="l" rtl="0">
              <a:spcBef>
                <a:spcPts val="100"/>
              </a:spcBef>
              <a:spcAft>
                <a:spcPts val="100"/>
              </a:spcAft>
              <a:buClr>
                <a:srgbClr val="0070C0"/>
              </a:buClr>
              <a:buFont typeface="Arial"/>
              <a:buChar char="▪"/>
              <a:defRPr sz="2000" b="0" i="0" u="none" strike="noStrike" cap="none" baseline="0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143000" marR="0" indent="-165100" algn="l" rtl="0">
              <a:spcBef>
                <a:spcPts val="100"/>
              </a:spcBef>
              <a:spcAft>
                <a:spcPts val="100"/>
              </a:spcAft>
              <a:buClr>
                <a:srgbClr val="229BB8"/>
              </a:buClr>
              <a:buFont typeface="Arial"/>
              <a:buChar char="▪"/>
              <a:defRPr sz="2000" b="0" i="0" u="none" strike="noStrike" cap="none" baseline="0">
                <a:solidFill>
                  <a:srgbClr val="229BB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600200" marR="0" indent="-127000" algn="l" rtl="0">
              <a:spcBef>
                <a:spcPts val="100"/>
              </a:spcBef>
              <a:spcAft>
                <a:spcPts val="100"/>
              </a:spcAft>
              <a:buClr>
                <a:srgbClr val="606060"/>
              </a:buClr>
              <a:buFont typeface="Arial"/>
              <a:buChar char="–"/>
              <a:defRPr sz="1600" b="0" i="0" u="none" strike="noStrike" cap="none" baseline="0">
                <a:solidFill>
                  <a:srgbClr val="60606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057400" marR="0" indent="-127000" algn="l" rtl="0">
              <a:spcBef>
                <a:spcPts val="100"/>
              </a:spcBef>
              <a:spcAft>
                <a:spcPts val="100"/>
              </a:spcAft>
              <a:buClr>
                <a:srgbClr val="606060"/>
              </a:buClr>
              <a:buFont typeface="Arial"/>
              <a:buChar char="»"/>
              <a:defRPr sz="1600" b="0" i="0" u="none" strike="noStrike" cap="none" baseline="0">
                <a:solidFill>
                  <a:srgbClr val="60606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514600" marR="0" indent="-101600" algn="l" rtl="0">
              <a:spcBef>
                <a:spcPts val="400"/>
              </a:spcBef>
              <a:spcAft>
                <a:spcPts val="0"/>
              </a:spcAft>
              <a:buClr>
                <a:srgbClr val="0055B0"/>
              </a:buClr>
              <a:buFont typeface="Arial"/>
              <a:buChar char="»"/>
              <a:defRPr sz="2000" b="0" i="0" u="none" strike="noStrike" cap="none" baseline="0">
                <a:solidFill>
                  <a:srgbClr val="0055B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971800" marR="0" indent="-101600" algn="l" rtl="0">
              <a:spcBef>
                <a:spcPts val="400"/>
              </a:spcBef>
              <a:spcAft>
                <a:spcPts val="0"/>
              </a:spcAft>
              <a:buClr>
                <a:srgbClr val="0055B0"/>
              </a:buClr>
              <a:buFont typeface="Arial"/>
              <a:buChar char="»"/>
              <a:defRPr sz="2000" b="0" i="0" u="none" strike="noStrike" cap="none" baseline="0">
                <a:solidFill>
                  <a:srgbClr val="0055B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429000" marR="0" indent="-101600" algn="l" rtl="0">
              <a:spcBef>
                <a:spcPts val="400"/>
              </a:spcBef>
              <a:spcAft>
                <a:spcPts val="0"/>
              </a:spcAft>
              <a:buClr>
                <a:srgbClr val="0055B0"/>
              </a:buClr>
              <a:buFont typeface="Arial"/>
              <a:buChar char="»"/>
              <a:defRPr sz="2000" b="0" i="0" u="none" strike="noStrike" cap="none" baseline="0">
                <a:solidFill>
                  <a:srgbClr val="0055B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886200" marR="0" indent="-101600" algn="l" rtl="0">
              <a:spcBef>
                <a:spcPts val="400"/>
              </a:spcBef>
              <a:spcAft>
                <a:spcPts val="0"/>
              </a:spcAft>
              <a:buClr>
                <a:srgbClr val="0055B0"/>
              </a:buClr>
              <a:buFont typeface="Arial"/>
              <a:buChar char="»"/>
              <a:defRPr sz="2000" b="0" i="0" u="none" strike="noStrike" cap="none" baseline="0">
                <a:solidFill>
                  <a:srgbClr val="0055B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GB" smtClean="0"/>
              <a:t>Click to edit Master subtitle style</a:t>
            </a:r>
            <a:endParaRPr dirty="0"/>
          </a:p>
        </p:txBody>
      </p:sp>
      <p:pic>
        <p:nvPicPr>
          <p:cNvPr id="2" name="Picture 1" descr="ihtsdo_brand_master_PMS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79275" y="64416"/>
            <a:ext cx="3238066" cy="1438019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3" name="Picture 2" descr="delivering_snomed_tagline_CMYK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675" y="5722818"/>
            <a:ext cx="2426053" cy="1033959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2A2698-25A6-BB44-BDF3-496AA86874B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Shape 9"/>
          <p:cNvSpPr txBox="1">
            <a:spLocks noGrp="1"/>
          </p:cNvSpPr>
          <p:nvPr>
            <p:ph idx="1"/>
          </p:nvPr>
        </p:nvSpPr>
        <p:spPr>
          <a:xfrm>
            <a:off x="457200" y="1452308"/>
            <a:ext cx="8229600" cy="465800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marR="0" indent="-213359" algn="l" rtl="0">
              <a:spcBef>
                <a:spcPts val="100"/>
              </a:spcBef>
              <a:spcAft>
                <a:spcPts val="100"/>
              </a:spcAft>
              <a:buClr>
                <a:srgbClr val="0055B0"/>
              </a:buClr>
              <a:buFont typeface="Arial"/>
              <a:buChar char="▪"/>
              <a:defRPr sz="2400" b="0" i="0" u="none" strike="noStrike" cap="none" baseline="0">
                <a:solidFill>
                  <a:srgbClr val="0055B0"/>
                </a:solidFill>
                <a:latin typeface="Trebuchet MS"/>
                <a:ea typeface="Arial"/>
                <a:cs typeface="Trebuchet MS"/>
                <a:sym typeface="Arial"/>
              </a:defRPr>
            </a:lvl1pPr>
            <a:lvl2pPr marL="742950" marR="0" indent="-177800" algn="l" rtl="0">
              <a:spcBef>
                <a:spcPts val="100"/>
              </a:spcBef>
              <a:spcAft>
                <a:spcPts val="100"/>
              </a:spcAft>
              <a:buClr>
                <a:srgbClr val="0070C0"/>
              </a:buClr>
              <a:buFont typeface="Arial"/>
              <a:buChar char="▪"/>
              <a:defRPr sz="2000" b="0" i="0" u="none" strike="noStrike" cap="none" baseline="0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143000" marR="0" indent="-165100" algn="l" rtl="0">
              <a:spcBef>
                <a:spcPts val="100"/>
              </a:spcBef>
              <a:spcAft>
                <a:spcPts val="100"/>
              </a:spcAft>
              <a:buClr>
                <a:srgbClr val="229BB8"/>
              </a:buClr>
              <a:buFont typeface="Arial"/>
              <a:buChar char="▪"/>
              <a:defRPr sz="2000" b="0" i="0" u="none" strike="noStrike" cap="none" baseline="0">
                <a:solidFill>
                  <a:srgbClr val="229BB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600200" marR="0" indent="-127000" algn="l" rtl="0">
              <a:spcBef>
                <a:spcPts val="100"/>
              </a:spcBef>
              <a:spcAft>
                <a:spcPts val="100"/>
              </a:spcAft>
              <a:buClr>
                <a:srgbClr val="606060"/>
              </a:buClr>
              <a:buFont typeface="Arial"/>
              <a:buChar char="–"/>
              <a:defRPr sz="1600" b="0" i="0" u="none" strike="noStrike" cap="none" baseline="0">
                <a:solidFill>
                  <a:srgbClr val="60606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057400" marR="0" indent="-127000" algn="l" rtl="0">
              <a:spcBef>
                <a:spcPts val="100"/>
              </a:spcBef>
              <a:spcAft>
                <a:spcPts val="100"/>
              </a:spcAft>
              <a:buClr>
                <a:srgbClr val="606060"/>
              </a:buClr>
              <a:buFont typeface="Arial"/>
              <a:buChar char="»"/>
              <a:defRPr sz="1600" b="0" i="0" u="none" strike="noStrike" cap="none" baseline="0">
                <a:solidFill>
                  <a:srgbClr val="60606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514600" marR="0" indent="-101600" algn="l" rtl="0">
              <a:spcBef>
                <a:spcPts val="400"/>
              </a:spcBef>
              <a:spcAft>
                <a:spcPts val="0"/>
              </a:spcAft>
              <a:buClr>
                <a:srgbClr val="0055B0"/>
              </a:buClr>
              <a:buFont typeface="Arial"/>
              <a:buChar char="»"/>
              <a:defRPr sz="2000" b="0" i="0" u="none" strike="noStrike" cap="none" baseline="0">
                <a:solidFill>
                  <a:srgbClr val="0055B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971800" marR="0" indent="-101600" algn="l" rtl="0">
              <a:spcBef>
                <a:spcPts val="400"/>
              </a:spcBef>
              <a:spcAft>
                <a:spcPts val="0"/>
              </a:spcAft>
              <a:buClr>
                <a:srgbClr val="0055B0"/>
              </a:buClr>
              <a:buFont typeface="Arial"/>
              <a:buChar char="»"/>
              <a:defRPr sz="2000" b="0" i="0" u="none" strike="noStrike" cap="none" baseline="0">
                <a:solidFill>
                  <a:srgbClr val="0055B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429000" marR="0" indent="-101600" algn="l" rtl="0">
              <a:spcBef>
                <a:spcPts val="400"/>
              </a:spcBef>
              <a:spcAft>
                <a:spcPts val="0"/>
              </a:spcAft>
              <a:buClr>
                <a:srgbClr val="0055B0"/>
              </a:buClr>
              <a:buFont typeface="Arial"/>
              <a:buChar char="»"/>
              <a:defRPr sz="2000" b="0" i="0" u="none" strike="noStrike" cap="none" baseline="0">
                <a:solidFill>
                  <a:srgbClr val="0055B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886200" marR="0" indent="-101600" algn="l" rtl="0">
              <a:spcBef>
                <a:spcPts val="400"/>
              </a:spcBef>
              <a:spcAft>
                <a:spcPts val="0"/>
              </a:spcAft>
              <a:buClr>
                <a:srgbClr val="0055B0"/>
              </a:buClr>
              <a:buFont typeface="Arial"/>
              <a:buChar char="»"/>
              <a:defRPr sz="2000" b="0" i="0" u="none" strike="noStrike" cap="none" baseline="0">
                <a:solidFill>
                  <a:srgbClr val="0055B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8" name="Shape 29"/>
          <p:cNvSpPr txBox="1">
            <a:spLocks noGrp="1"/>
          </p:cNvSpPr>
          <p:nvPr>
            <p:ph type="title"/>
          </p:nvPr>
        </p:nvSpPr>
        <p:spPr>
          <a:xfrm>
            <a:off x="457200" y="714356"/>
            <a:ext cx="6592043" cy="50799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algn="l" rtl="0">
              <a:spcBef>
                <a:spcPts val="0"/>
              </a:spcBef>
              <a:spcAft>
                <a:spcPts val="0"/>
              </a:spcAft>
              <a:defRPr sz="2800" b="0" i="0">
                <a:solidFill>
                  <a:srgbClr val="21218A"/>
                </a:solidFill>
                <a:latin typeface="Trebuchet MS Bold"/>
                <a:ea typeface="Arial"/>
                <a:cs typeface="Trebuchet MS Bold"/>
                <a:sym typeface="Arial"/>
              </a:defRPr>
            </a:lvl1pPr>
            <a:lvl2pPr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2pPr>
            <a:lvl3pPr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3pPr>
            <a:lvl4pPr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4pPr>
            <a:lvl5pPr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GB" smtClean="0"/>
              <a:t>Click to edit Master title style</a:t>
            </a:r>
            <a:endParaRPr dirty="0"/>
          </a:p>
        </p:txBody>
      </p:sp>
      <p:cxnSp>
        <p:nvCxnSpPr>
          <p:cNvPr id="9" name="Shape 13"/>
          <p:cNvCxnSpPr/>
          <p:nvPr userDrawn="1"/>
        </p:nvCxnSpPr>
        <p:spPr>
          <a:xfrm>
            <a:off x="0" y="1318802"/>
            <a:ext cx="9144000" cy="0"/>
          </a:xfrm>
          <a:prstGeom prst="straightConnector1">
            <a:avLst/>
          </a:prstGeom>
          <a:noFill/>
          <a:ln w="9525" cap="flat">
            <a:solidFill>
              <a:srgbClr val="229BB8"/>
            </a:solidFill>
            <a:prstDash val="solid"/>
            <a:round/>
            <a:headEnd type="none" w="med" len="med"/>
            <a:tailEnd type="none" w="med" len="med"/>
          </a:ln>
        </p:spPr>
      </p:cxnSp>
    </p:spTree>
    <p:extLst>
      <p:ext uri="{BB962C8B-B14F-4D97-AF65-F5344CB8AC3E}">
        <p14:creationId xmlns:p14="http://schemas.microsoft.com/office/powerpoint/2010/main" val="38100697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fsnitsoversk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0" i="0" cap="all">
                <a:latin typeface="Trebuchet MS Bold"/>
                <a:cs typeface="Trebuchet MS Bold"/>
              </a:defRPr>
            </a:lvl1pPr>
          </a:lstStyle>
          <a:p>
            <a:r>
              <a:rPr lang="en-GB" smtClean="0"/>
              <a:t>Click to edit Master title style</a:t>
            </a:r>
            <a:endParaRPr lang="da-DK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 b="0" i="0">
                <a:latin typeface="Trebuchet MS"/>
                <a:cs typeface="Trebuchet MS"/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pic>
        <p:nvPicPr>
          <p:cNvPr id="7" name="Picture 6" descr="ihtsdo_brand_master_PMS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79275" y="64416"/>
            <a:ext cx="3238066" cy="1438019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8" name="Slide Number Placeholder 2"/>
          <p:cNvSpPr>
            <a:spLocks noGrp="1"/>
          </p:cNvSpPr>
          <p:nvPr>
            <p:ph type="sldNum" sz="quarter" idx="4"/>
          </p:nvPr>
        </p:nvSpPr>
        <p:spPr>
          <a:xfrm>
            <a:off x="7389741" y="6429396"/>
            <a:ext cx="1104971" cy="29207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0" i="0">
                <a:solidFill>
                  <a:schemeClr val="tx1">
                    <a:tint val="75000"/>
                  </a:schemeClr>
                </a:solidFill>
                <a:latin typeface="Museo 300"/>
                <a:cs typeface="Museo 300"/>
              </a:defRPr>
            </a:lvl1pPr>
          </a:lstStyle>
          <a:p>
            <a:fld id="{E72A2698-25A6-BB44-BDF3-496AA86874B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84849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ammenligning">
    <p:spTree>
      <p:nvGrpSpPr>
        <p:cNvPr id="1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Shape 36"/>
          <p:cNvSpPr txBox="1">
            <a:spLocks noGrp="1"/>
          </p:cNvSpPr>
          <p:nvPr>
            <p:ph type="body" idx="1"/>
          </p:nvPr>
        </p:nvSpPr>
        <p:spPr>
          <a:xfrm>
            <a:off x="457200" y="1535112"/>
            <a:ext cx="4040187" cy="6397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indent="0" rtl="0">
              <a:buFont typeface="Arial"/>
              <a:buNone/>
              <a:defRPr sz="2000" b="1" i="0">
                <a:latin typeface="Trebuchet MS Bold"/>
                <a:cs typeface="Trebuchet MS Bold"/>
              </a:defRPr>
            </a:lvl1pPr>
            <a:lvl2pPr marL="457200" indent="0" rtl="0">
              <a:buFont typeface="Arial"/>
              <a:buNone/>
              <a:defRPr sz="2000" b="1"/>
            </a:lvl2pPr>
            <a:lvl3pPr marL="914400" indent="0" rtl="0">
              <a:buFont typeface="Arial"/>
              <a:buNone/>
              <a:defRPr sz="1800" b="1"/>
            </a:lvl3pPr>
            <a:lvl4pPr marL="1371600" indent="0" rtl="0">
              <a:buFont typeface="Arial"/>
              <a:buNone/>
              <a:defRPr sz="1600" b="1"/>
            </a:lvl4pPr>
            <a:lvl5pPr marL="1828800" indent="0" rtl="0">
              <a:buFont typeface="Arial"/>
              <a:buNone/>
              <a:defRPr sz="1600" b="1"/>
            </a:lvl5pPr>
            <a:lvl6pPr marL="2286000" indent="0" rtl="0">
              <a:buFont typeface="Arial"/>
              <a:buNone/>
              <a:defRPr sz="1600" b="1"/>
            </a:lvl6pPr>
            <a:lvl7pPr marL="2743200" indent="0" rtl="0">
              <a:buFont typeface="Arial"/>
              <a:buNone/>
              <a:defRPr sz="1600" b="1"/>
            </a:lvl7pPr>
            <a:lvl8pPr marL="3200400" indent="0" rtl="0">
              <a:buFont typeface="Arial"/>
              <a:buNone/>
              <a:defRPr sz="1600" b="1"/>
            </a:lvl8pPr>
            <a:lvl9pPr marL="3657600" indent="0" rtl="0">
              <a:buFont typeface="Arial"/>
              <a:buNone/>
              <a:defRPr sz="1600" b="1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37" name="Shape 37"/>
          <p:cNvSpPr txBox="1">
            <a:spLocks noGrp="1"/>
          </p:cNvSpPr>
          <p:nvPr>
            <p:ph type="body" idx="2"/>
          </p:nvPr>
        </p:nvSpPr>
        <p:spPr>
          <a:xfrm>
            <a:off x="457200" y="2174875"/>
            <a:ext cx="4040187" cy="395128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rtl="0">
              <a:defRPr sz="1800" b="0" i="0">
                <a:latin typeface="Trebuchet MS"/>
                <a:cs typeface="Trebuchet MS"/>
              </a:defRPr>
            </a:lvl1pPr>
            <a:lvl2pPr rtl="0">
              <a:defRPr sz="2000"/>
            </a:lvl2pPr>
            <a:lvl3pPr rtl="0">
              <a:defRPr sz="1800"/>
            </a:lvl3pPr>
            <a:lvl4pPr rtl="0">
              <a:defRPr sz="1600"/>
            </a:lvl4pPr>
            <a:lvl5pPr rtl="0">
              <a:defRPr sz="1600"/>
            </a:lvl5pPr>
            <a:lvl6pPr rtl="0">
              <a:defRPr sz="1600"/>
            </a:lvl6pPr>
            <a:lvl7pPr rtl="0">
              <a:defRPr sz="1600"/>
            </a:lvl7pPr>
            <a:lvl8pPr rtl="0">
              <a:defRPr sz="1600"/>
            </a:lvl8pPr>
            <a:lvl9pPr rtl="0">
              <a:defRPr sz="16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38" name="Shape 38"/>
          <p:cNvSpPr txBox="1">
            <a:spLocks noGrp="1"/>
          </p:cNvSpPr>
          <p:nvPr>
            <p:ph type="body" idx="3"/>
          </p:nvPr>
        </p:nvSpPr>
        <p:spPr>
          <a:xfrm>
            <a:off x="4645025" y="1535112"/>
            <a:ext cx="4041774" cy="6397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indent="0" rtl="0">
              <a:buFont typeface="Arial"/>
              <a:buNone/>
              <a:defRPr sz="2000" b="1" i="0">
                <a:latin typeface="Trebuchet MS Bold"/>
                <a:cs typeface="Trebuchet MS Bold"/>
              </a:defRPr>
            </a:lvl1pPr>
            <a:lvl2pPr marL="457200" indent="0" rtl="0">
              <a:buFont typeface="Arial"/>
              <a:buNone/>
              <a:defRPr sz="2000" b="1"/>
            </a:lvl2pPr>
            <a:lvl3pPr marL="914400" indent="0" rtl="0">
              <a:buFont typeface="Arial"/>
              <a:buNone/>
              <a:defRPr sz="1800" b="1"/>
            </a:lvl3pPr>
            <a:lvl4pPr marL="1371600" indent="0" rtl="0">
              <a:buFont typeface="Arial"/>
              <a:buNone/>
              <a:defRPr sz="1600" b="1"/>
            </a:lvl4pPr>
            <a:lvl5pPr marL="1828800" indent="0" rtl="0">
              <a:buFont typeface="Arial"/>
              <a:buNone/>
              <a:defRPr sz="1600" b="1"/>
            </a:lvl5pPr>
            <a:lvl6pPr marL="2286000" indent="0" rtl="0">
              <a:buFont typeface="Arial"/>
              <a:buNone/>
              <a:defRPr sz="1600" b="1"/>
            </a:lvl6pPr>
            <a:lvl7pPr marL="2743200" indent="0" rtl="0">
              <a:buFont typeface="Arial"/>
              <a:buNone/>
              <a:defRPr sz="1600" b="1"/>
            </a:lvl7pPr>
            <a:lvl8pPr marL="3200400" indent="0" rtl="0">
              <a:buFont typeface="Arial"/>
              <a:buNone/>
              <a:defRPr sz="1600" b="1"/>
            </a:lvl8pPr>
            <a:lvl9pPr marL="3657600" indent="0" rtl="0">
              <a:buFont typeface="Arial"/>
              <a:buNone/>
              <a:defRPr sz="1600" b="1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39" name="Shape 39"/>
          <p:cNvSpPr txBox="1">
            <a:spLocks noGrp="1"/>
          </p:cNvSpPr>
          <p:nvPr>
            <p:ph type="body" idx="4"/>
          </p:nvPr>
        </p:nvSpPr>
        <p:spPr>
          <a:xfrm>
            <a:off x="4645025" y="2174875"/>
            <a:ext cx="4041774" cy="395128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rtl="0">
              <a:defRPr sz="1800" b="0" i="0">
                <a:latin typeface="Trebuchet MS"/>
                <a:cs typeface="Trebuchet MS"/>
              </a:defRPr>
            </a:lvl1pPr>
            <a:lvl2pPr rtl="0">
              <a:defRPr sz="2000"/>
            </a:lvl2pPr>
            <a:lvl3pPr rtl="0">
              <a:defRPr sz="1800"/>
            </a:lvl3pPr>
            <a:lvl4pPr rtl="0">
              <a:defRPr sz="1600"/>
            </a:lvl4pPr>
            <a:lvl5pPr rtl="0">
              <a:defRPr sz="1600"/>
            </a:lvl5pPr>
            <a:lvl6pPr rtl="0">
              <a:defRPr sz="1600"/>
            </a:lvl6pPr>
            <a:lvl7pPr rtl="0">
              <a:defRPr sz="1600"/>
            </a:lvl7pPr>
            <a:lvl8pPr rtl="0">
              <a:defRPr sz="1600"/>
            </a:lvl8pPr>
            <a:lvl9pPr rtl="0">
              <a:defRPr sz="16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cxnSp>
        <p:nvCxnSpPr>
          <p:cNvPr id="11" name="Shape 13"/>
          <p:cNvCxnSpPr/>
          <p:nvPr userDrawn="1"/>
        </p:nvCxnSpPr>
        <p:spPr>
          <a:xfrm>
            <a:off x="0" y="1318802"/>
            <a:ext cx="9144000" cy="0"/>
          </a:xfrm>
          <a:prstGeom prst="straightConnector1">
            <a:avLst/>
          </a:prstGeom>
          <a:noFill/>
          <a:ln w="9525" cap="flat">
            <a:solidFill>
              <a:srgbClr val="229BB8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2" name="Shape 18"/>
          <p:cNvSpPr txBox="1">
            <a:spLocks noGrp="1"/>
          </p:cNvSpPr>
          <p:nvPr>
            <p:ph type="title"/>
          </p:nvPr>
        </p:nvSpPr>
        <p:spPr>
          <a:xfrm>
            <a:off x="457200" y="642918"/>
            <a:ext cx="6592043" cy="57943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algn="l" rtl="0">
              <a:spcBef>
                <a:spcPts val="0"/>
              </a:spcBef>
              <a:spcAft>
                <a:spcPts val="0"/>
              </a:spcAft>
              <a:defRPr sz="2800" b="0" i="0">
                <a:solidFill>
                  <a:srgbClr val="21218A"/>
                </a:solidFill>
                <a:latin typeface="Trebuchet MS Bold"/>
                <a:ea typeface="Arial"/>
                <a:cs typeface="Trebuchet MS Bold"/>
                <a:sym typeface="Arial"/>
              </a:defRPr>
            </a:lvl1pPr>
            <a:lvl2pPr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2pPr>
            <a:lvl3pPr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3pPr>
            <a:lvl4pPr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4pPr>
            <a:lvl5pPr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GB" smtClean="0"/>
              <a:t>Click to edit Master title style</a:t>
            </a:r>
            <a:endParaRPr dirty="0"/>
          </a:p>
        </p:txBody>
      </p:sp>
      <p:sp>
        <p:nvSpPr>
          <p:cNvPr id="13" name="Slide Number Placeholder 2"/>
          <p:cNvSpPr>
            <a:spLocks noGrp="1"/>
          </p:cNvSpPr>
          <p:nvPr>
            <p:ph type="sldNum" sz="quarter" idx="10"/>
          </p:nvPr>
        </p:nvSpPr>
        <p:spPr>
          <a:xfrm>
            <a:off x="6553200" y="6429396"/>
            <a:ext cx="2133600" cy="29207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0" i="0">
                <a:solidFill>
                  <a:schemeClr val="tx1">
                    <a:tint val="75000"/>
                  </a:schemeClr>
                </a:solidFill>
                <a:latin typeface="Museo 300"/>
                <a:cs typeface="Museo 300"/>
              </a:defRPr>
            </a:lvl1pPr>
          </a:lstStyle>
          <a:p>
            <a:fld id="{E72A2698-25A6-BB44-BDF3-496AA86874B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Kun titel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Shape 45"/>
          <p:cNvSpPr txBox="1">
            <a:spLocks noGrp="1"/>
          </p:cNvSpPr>
          <p:nvPr>
            <p:ph type="title"/>
          </p:nvPr>
        </p:nvSpPr>
        <p:spPr>
          <a:xfrm>
            <a:off x="457200" y="642918"/>
            <a:ext cx="6610448" cy="57943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algn="l" rtl="0">
              <a:spcBef>
                <a:spcPts val="0"/>
              </a:spcBef>
              <a:spcAft>
                <a:spcPts val="0"/>
              </a:spcAft>
              <a:defRPr sz="2800" b="0" i="0">
                <a:solidFill>
                  <a:srgbClr val="21218A"/>
                </a:solidFill>
                <a:latin typeface="Trebuchet MS Bold"/>
                <a:ea typeface="Arial"/>
                <a:cs typeface="Trebuchet MS Bold"/>
                <a:sym typeface="Arial"/>
              </a:defRPr>
            </a:lvl1pPr>
            <a:lvl2pPr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2pPr>
            <a:lvl3pPr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3pPr>
            <a:lvl4pPr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4pPr>
            <a:lvl5pPr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GB" smtClean="0"/>
              <a:t>Click to edit Master title style</a:t>
            </a:r>
            <a:endParaRPr dirty="0"/>
          </a:p>
        </p:txBody>
      </p:sp>
      <p:cxnSp>
        <p:nvCxnSpPr>
          <p:cNvPr id="7" name="Shape 13"/>
          <p:cNvCxnSpPr/>
          <p:nvPr userDrawn="1"/>
        </p:nvCxnSpPr>
        <p:spPr>
          <a:xfrm>
            <a:off x="0" y="1318802"/>
            <a:ext cx="9144000" cy="0"/>
          </a:xfrm>
          <a:prstGeom prst="straightConnector1">
            <a:avLst/>
          </a:prstGeom>
          <a:noFill/>
          <a:ln w="9525" cap="flat">
            <a:solidFill>
              <a:srgbClr val="229BB8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8" name="Slide Number Placeholder 2"/>
          <p:cNvSpPr>
            <a:spLocks noGrp="1"/>
          </p:cNvSpPr>
          <p:nvPr>
            <p:ph type="sldNum" sz="quarter" idx="4"/>
          </p:nvPr>
        </p:nvSpPr>
        <p:spPr>
          <a:xfrm>
            <a:off x="6553200" y="6429396"/>
            <a:ext cx="2133600" cy="29207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0" i="0">
                <a:solidFill>
                  <a:schemeClr val="tx1">
                    <a:tint val="75000"/>
                  </a:schemeClr>
                </a:solidFill>
                <a:latin typeface="Museo 300"/>
                <a:cs typeface="Museo 300"/>
              </a:defRPr>
            </a:lvl1pPr>
          </a:lstStyle>
          <a:p>
            <a:fld id="{E72A2698-25A6-BB44-BDF3-496AA86874B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Tomt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2"/>
          <p:cNvSpPr>
            <a:spLocks noGrp="1"/>
          </p:cNvSpPr>
          <p:nvPr>
            <p:ph type="sldNum" sz="quarter" idx="4"/>
          </p:nvPr>
        </p:nvSpPr>
        <p:spPr>
          <a:xfrm>
            <a:off x="6553200" y="6429396"/>
            <a:ext cx="2133600" cy="29207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0" i="0">
                <a:solidFill>
                  <a:schemeClr val="tx1">
                    <a:tint val="75000"/>
                  </a:schemeClr>
                </a:solidFill>
                <a:latin typeface="Museo 300"/>
                <a:cs typeface="Museo 300"/>
              </a:defRPr>
            </a:lvl1pPr>
          </a:lstStyle>
          <a:p>
            <a:fld id="{E72A2698-25A6-BB44-BDF3-496AA86874B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>
  <p:cSld name="Indhold med billedtekst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Shape 55"/>
          <p:cNvSpPr txBox="1">
            <a:spLocks noGrp="1"/>
          </p:cNvSpPr>
          <p:nvPr>
            <p:ph type="title"/>
          </p:nvPr>
        </p:nvSpPr>
        <p:spPr>
          <a:xfrm>
            <a:off x="457200" y="714356"/>
            <a:ext cx="3008313" cy="72074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algn="l" rtl="0">
              <a:defRPr sz="2000" b="0" i="0">
                <a:latin typeface="Trebuchet MS Bold"/>
                <a:cs typeface="Trebuchet MS Bold"/>
              </a:defRPr>
            </a:lvl1pPr>
            <a:lvl2pPr rtl="0">
              <a:defRPr/>
            </a:lvl2pPr>
            <a:lvl3pPr rtl="0">
              <a:defRPr/>
            </a:lvl3pPr>
            <a:lvl4pPr rtl="0">
              <a:defRPr/>
            </a:lvl4pPr>
            <a:lvl5pPr rtl="0">
              <a:defRPr/>
            </a:lvl5pPr>
            <a:lvl6pPr rtl="0">
              <a:defRPr/>
            </a:lvl6pPr>
            <a:lvl7pPr rtl="0">
              <a:defRPr/>
            </a:lvl7pPr>
            <a:lvl8pPr rtl="0">
              <a:defRPr/>
            </a:lvl8pPr>
            <a:lvl9pPr rtl="0">
              <a:defRPr/>
            </a:lvl9pPr>
          </a:lstStyle>
          <a:p>
            <a:r>
              <a:rPr lang="en-GB" smtClean="0"/>
              <a:t>Click to edit Master title style</a:t>
            </a:r>
            <a:endParaRPr/>
          </a:p>
        </p:txBody>
      </p:sp>
      <p:sp>
        <p:nvSpPr>
          <p:cNvPr id="56" name="Shape 56"/>
          <p:cNvSpPr txBox="1">
            <a:spLocks noGrp="1"/>
          </p:cNvSpPr>
          <p:nvPr>
            <p:ph type="body" idx="1"/>
          </p:nvPr>
        </p:nvSpPr>
        <p:spPr>
          <a:xfrm>
            <a:off x="3575050" y="892621"/>
            <a:ext cx="5111750" cy="523354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rtl="0">
              <a:defRPr sz="2000" b="0" i="0">
                <a:latin typeface="Trebuchet MS"/>
                <a:cs typeface="Trebuchet MS"/>
              </a:defRPr>
            </a:lvl1pPr>
            <a:lvl2pPr rtl="0">
              <a:defRPr sz="2400"/>
            </a:lvl2pPr>
            <a:lvl3pPr rtl="0">
              <a:defRPr sz="2000"/>
            </a:lvl3pPr>
            <a:lvl4pPr rtl="0">
              <a:defRPr sz="1800"/>
            </a:lvl4pPr>
            <a:lvl5pPr rtl="0">
              <a:defRPr sz="1800"/>
            </a:lvl5pPr>
            <a:lvl6pPr rtl="0">
              <a:defRPr sz="2000"/>
            </a:lvl6pPr>
            <a:lvl7pPr rtl="0">
              <a:defRPr sz="2000"/>
            </a:lvl7pPr>
            <a:lvl8pPr rtl="0">
              <a:defRPr sz="2000"/>
            </a:lvl8pPr>
            <a:lvl9pPr rtl="0">
              <a:defRPr sz="20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57" name="Shape 57"/>
          <p:cNvSpPr txBox="1">
            <a:spLocks noGrp="1"/>
          </p:cNvSpPr>
          <p:nvPr>
            <p:ph type="body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indent="0" rtl="0">
              <a:buFont typeface="Arial"/>
              <a:buNone/>
              <a:defRPr sz="1400" b="0" i="0">
                <a:latin typeface="Trebuchet MS"/>
                <a:cs typeface="Trebuchet MS"/>
              </a:defRPr>
            </a:lvl1pPr>
            <a:lvl2pPr marL="457200" indent="0" rtl="0">
              <a:buFont typeface="Arial"/>
              <a:buNone/>
              <a:defRPr sz="1200"/>
            </a:lvl2pPr>
            <a:lvl3pPr marL="914400" indent="0" rtl="0">
              <a:buFont typeface="Arial"/>
              <a:buNone/>
              <a:defRPr sz="1000"/>
            </a:lvl3pPr>
            <a:lvl4pPr marL="1371600" indent="0" rtl="0">
              <a:buFont typeface="Arial"/>
              <a:buNone/>
              <a:defRPr sz="900"/>
            </a:lvl4pPr>
            <a:lvl5pPr marL="1828800" indent="0" rtl="0">
              <a:buFont typeface="Arial"/>
              <a:buNone/>
              <a:defRPr sz="900"/>
            </a:lvl5pPr>
            <a:lvl6pPr marL="2286000" indent="0" rtl="0">
              <a:buFont typeface="Arial"/>
              <a:buNone/>
              <a:defRPr sz="900"/>
            </a:lvl6pPr>
            <a:lvl7pPr marL="2743200" indent="0" rtl="0">
              <a:buFont typeface="Arial"/>
              <a:buNone/>
              <a:defRPr sz="900"/>
            </a:lvl7pPr>
            <a:lvl8pPr marL="3200400" indent="0" rtl="0">
              <a:buFont typeface="Arial"/>
              <a:buNone/>
              <a:defRPr sz="900"/>
            </a:lvl8pPr>
            <a:lvl9pPr marL="3657600" indent="0" rtl="0">
              <a:buFont typeface="Arial"/>
              <a:buNone/>
              <a:defRPr sz="9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cxnSp>
        <p:nvCxnSpPr>
          <p:cNvPr id="61" name="Shape 61"/>
          <p:cNvCxnSpPr/>
          <p:nvPr/>
        </p:nvCxnSpPr>
        <p:spPr>
          <a:xfrm>
            <a:off x="428597" y="1428736"/>
            <a:ext cx="3071833" cy="0"/>
          </a:xfrm>
          <a:prstGeom prst="straightConnector1">
            <a:avLst/>
          </a:prstGeom>
          <a:noFill/>
          <a:ln w="38100" cap="flat">
            <a:solidFill>
              <a:srgbClr val="229BB8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9" name="Slide Number Placeholder 2"/>
          <p:cNvSpPr>
            <a:spLocks noGrp="1"/>
          </p:cNvSpPr>
          <p:nvPr>
            <p:ph type="sldNum" sz="quarter" idx="4"/>
          </p:nvPr>
        </p:nvSpPr>
        <p:spPr>
          <a:xfrm>
            <a:off x="6553200" y="6429396"/>
            <a:ext cx="2133600" cy="29207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0" i="0">
                <a:solidFill>
                  <a:schemeClr val="tx1">
                    <a:tint val="75000"/>
                  </a:schemeClr>
                </a:solidFill>
                <a:latin typeface="Museo 300"/>
                <a:cs typeface="Museo 300"/>
              </a:defRPr>
            </a:lvl1pPr>
          </a:lstStyle>
          <a:p>
            <a:fld id="{E72A2698-25A6-BB44-BDF3-496AA86874B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>
  <p:cSld name="Billede med billedtekst">
    <p:spTree>
      <p:nvGrpSpPr>
        <p:cNvPr id="1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Shape 63"/>
          <p:cNvSpPr txBox="1">
            <a:spLocks noGrp="1"/>
          </p:cNvSpPr>
          <p:nvPr>
            <p:ph type="title"/>
          </p:nvPr>
        </p:nvSpPr>
        <p:spPr>
          <a:xfrm>
            <a:off x="1792288" y="4914919"/>
            <a:ext cx="5486399" cy="56673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algn="l" rtl="0">
              <a:defRPr sz="2000" b="0" i="0">
                <a:latin typeface="Trebuchet MS Bold"/>
                <a:cs typeface="Trebuchet MS Bold"/>
              </a:defRPr>
            </a:lvl1pPr>
            <a:lvl2pPr rtl="0">
              <a:defRPr/>
            </a:lvl2pPr>
            <a:lvl3pPr rtl="0">
              <a:defRPr/>
            </a:lvl3pPr>
            <a:lvl4pPr rtl="0">
              <a:defRPr/>
            </a:lvl4pPr>
            <a:lvl5pPr rtl="0">
              <a:defRPr/>
            </a:lvl5pPr>
            <a:lvl6pPr rtl="0">
              <a:defRPr/>
            </a:lvl6pPr>
            <a:lvl7pPr rtl="0">
              <a:defRPr/>
            </a:lvl7pPr>
            <a:lvl8pPr rtl="0">
              <a:defRPr/>
            </a:lvl8pPr>
            <a:lvl9pPr rtl="0">
              <a:defRPr/>
            </a:lvl9pPr>
          </a:lstStyle>
          <a:p>
            <a:r>
              <a:rPr lang="en-GB" smtClean="0"/>
              <a:t>Click to edit Master title style</a:t>
            </a:r>
            <a:endParaRPr/>
          </a:p>
        </p:txBody>
      </p:sp>
      <p:sp>
        <p:nvSpPr>
          <p:cNvPr id="64" name="Shape 64"/>
          <p:cNvSpPr>
            <a:spLocks noGrp="1"/>
          </p:cNvSpPr>
          <p:nvPr>
            <p:ph type="pic" idx="2"/>
          </p:nvPr>
        </p:nvSpPr>
        <p:spPr>
          <a:xfrm>
            <a:off x="1792288" y="883418"/>
            <a:ext cx="5486399" cy="390290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indent="0" algn="l" rtl="0">
              <a:spcBef>
                <a:spcPts val="0"/>
              </a:spcBef>
              <a:buClr>
                <a:srgbClr val="150E53"/>
              </a:buClr>
              <a:buFont typeface="Arial"/>
              <a:buNone/>
              <a:defRPr sz="3200" b="0" i="0" u="none" strike="noStrike" cap="none" baseline="0">
                <a:solidFill>
                  <a:srgbClr val="150E53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indent="0" algn="l" rtl="0">
              <a:buClr>
                <a:schemeClr val="dk1"/>
              </a:buClr>
              <a:buFont typeface="Arial"/>
              <a:buNone/>
              <a:defRPr sz="2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indent="0" algn="l" rtl="0">
              <a:buClr>
                <a:schemeClr val="dk1"/>
              </a:buClr>
              <a:buFont typeface="Arial"/>
              <a:buNone/>
              <a:defRPr sz="2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indent="0" algn="l" rtl="0">
              <a:buClr>
                <a:schemeClr val="dk1"/>
              </a:buClr>
              <a:buFont typeface="Arial"/>
              <a:buNone/>
              <a:defRPr sz="20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indent="0" algn="l" rtl="0">
              <a:buClr>
                <a:schemeClr val="dk1"/>
              </a:buClr>
              <a:buFont typeface="Arial"/>
              <a:buNone/>
              <a:defRPr sz="20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indent="0" algn="l" rtl="0">
              <a:buClr>
                <a:schemeClr val="dk1"/>
              </a:buClr>
              <a:buFont typeface="Arial"/>
              <a:buNone/>
              <a:defRPr sz="20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indent="0" algn="l" rtl="0">
              <a:buClr>
                <a:schemeClr val="dk1"/>
              </a:buClr>
              <a:buFont typeface="Arial"/>
              <a:buNone/>
              <a:defRPr sz="20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indent="0" algn="l" rtl="0">
              <a:buClr>
                <a:schemeClr val="dk1"/>
              </a:buClr>
              <a:buFont typeface="Arial"/>
              <a:buNone/>
              <a:defRPr sz="20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indent="0" algn="l" rtl="0">
              <a:buClr>
                <a:schemeClr val="dk1"/>
              </a:buClr>
              <a:buFont typeface="Arial"/>
              <a:buNone/>
              <a:defRPr sz="20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GB" smtClean="0"/>
              <a:t>Drag picture to placeholder or click icon to add</a:t>
            </a:r>
            <a:endParaRPr/>
          </a:p>
        </p:txBody>
      </p:sp>
      <p:sp>
        <p:nvSpPr>
          <p:cNvPr id="65" name="Shape 65"/>
          <p:cNvSpPr txBox="1">
            <a:spLocks noGrp="1"/>
          </p:cNvSpPr>
          <p:nvPr>
            <p:ph type="body" idx="1"/>
          </p:nvPr>
        </p:nvSpPr>
        <p:spPr>
          <a:xfrm>
            <a:off x="1792288" y="5481657"/>
            <a:ext cx="5486399" cy="804861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indent="0" rtl="0">
              <a:buFont typeface="Arial"/>
              <a:buNone/>
              <a:defRPr sz="1400" b="0" i="0">
                <a:latin typeface="Trebuchet MS"/>
                <a:cs typeface="Trebuchet MS"/>
              </a:defRPr>
            </a:lvl1pPr>
            <a:lvl2pPr marL="457200" indent="0" rtl="0">
              <a:buFont typeface="Arial"/>
              <a:buNone/>
              <a:defRPr sz="1200"/>
            </a:lvl2pPr>
            <a:lvl3pPr marL="914400" indent="0" rtl="0">
              <a:buFont typeface="Arial"/>
              <a:buNone/>
              <a:defRPr sz="1000"/>
            </a:lvl3pPr>
            <a:lvl4pPr marL="1371600" indent="0" rtl="0">
              <a:buFont typeface="Arial"/>
              <a:buNone/>
              <a:defRPr sz="900"/>
            </a:lvl4pPr>
            <a:lvl5pPr marL="1828800" indent="0" rtl="0">
              <a:buFont typeface="Arial"/>
              <a:buNone/>
              <a:defRPr sz="900"/>
            </a:lvl5pPr>
            <a:lvl6pPr marL="2286000" indent="0" rtl="0">
              <a:buFont typeface="Arial"/>
              <a:buNone/>
              <a:defRPr sz="900"/>
            </a:lvl6pPr>
            <a:lvl7pPr marL="2743200" indent="0" rtl="0">
              <a:buFont typeface="Arial"/>
              <a:buNone/>
              <a:defRPr sz="900"/>
            </a:lvl7pPr>
            <a:lvl8pPr marL="3200400" indent="0" rtl="0">
              <a:buFont typeface="Arial"/>
              <a:buNone/>
              <a:defRPr sz="900"/>
            </a:lvl8pPr>
            <a:lvl9pPr marL="3657600" indent="0" rtl="0">
              <a:buFont typeface="Arial"/>
              <a:buNone/>
              <a:defRPr sz="9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8" name="Slide Number Placeholder 2"/>
          <p:cNvSpPr>
            <a:spLocks noGrp="1"/>
          </p:cNvSpPr>
          <p:nvPr>
            <p:ph type="sldNum" sz="quarter" idx="4"/>
          </p:nvPr>
        </p:nvSpPr>
        <p:spPr>
          <a:xfrm>
            <a:off x="6553200" y="6429396"/>
            <a:ext cx="2133600" cy="29207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0" i="0">
                <a:solidFill>
                  <a:schemeClr val="tx1">
                    <a:tint val="75000"/>
                  </a:schemeClr>
                </a:solidFill>
                <a:latin typeface="Museo 300"/>
                <a:cs typeface="Museo 300"/>
              </a:defRPr>
            </a:lvl1pPr>
          </a:lstStyle>
          <a:p>
            <a:fld id="{E72A2698-25A6-BB44-BDF3-496AA86874B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181A9FAB-27FC-2C49-B4F3-CBE743815D27}" type="datetimeFigureOut">
              <a:rPr lang="en-US" smtClean="0"/>
              <a:t>24/10/14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5CEB04-F890-F248-848D-D3E7C944A87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56945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theme" Target="../theme/theme1.xml"/><Relationship Id="rId11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hape 9"/>
          <p:cNvSpPr txBox="1">
            <a:spLocks noGrp="1"/>
          </p:cNvSpPr>
          <p:nvPr>
            <p:ph type="body" idx="1"/>
          </p:nvPr>
        </p:nvSpPr>
        <p:spPr>
          <a:xfrm>
            <a:off x="457200" y="1428736"/>
            <a:ext cx="8229600" cy="482881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marR="0" indent="-213359" algn="l" rtl="0">
              <a:spcBef>
                <a:spcPts val="100"/>
              </a:spcBef>
              <a:spcAft>
                <a:spcPts val="100"/>
              </a:spcAft>
              <a:buClr>
                <a:srgbClr val="0055B0"/>
              </a:buClr>
              <a:buFont typeface="Arial"/>
              <a:buChar char="▪"/>
              <a:defRPr sz="2400" b="0" i="0" u="none" strike="noStrike" cap="none" baseline="0">
                <a:solidFill>
                  <a:srgbClr val="0055B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742950" marR="0" indent="-177800" algn="l" rtl="0">
              <a:spcBef>
                <a:spcPts val="100"/>
              </a:spcBef>
              <a:spcAft>
                <a:spcPts val="100"/>
              </a:spcAft>
              <a:buClr>
                <a:srgbClr val="0070C0"/>
              </a:buClr>
              <a:buFont typeface="Arial"/>
              <a:buChar char="▪"/>
              <a:defRPr sz="2000" b="0" i="0" u="none" strike="noStrike" cap="none" baseline="0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143000" marR="0" indent="-165100" algn="l" rtl="0">
              <a:spcBef>
                <a:spcPts val="100"/>
              </a:spcBef>
              <a:spcAft>
                <a:spcPts val="100"/>
              </a:spcAft>
              <a:buClr>
                <a:srgbClr val="229BB8"/>
              </a:buClr>
              <a:buFont typeface="Arial"/>
              <a:buChar char="▪"/>
              <a:defRPr sz="2000" b="0" i="0" u="none" strike="noStrike" cap="none" baseline="0">
                <a:solidFill>
                  <a:srgbClr val="229BB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600200" marR="0" indent="-127000" algn="l" rtl="0">
              <a:spcBef>
                <a:spcPts val="100"/>
              </a:spcBef>
              <a:spcAft>
                <a:spcPts val="100"/>
              </a:spcAft>
              <a:buClr>
                <a:srgbClr val="606060"/>
              </a:buClr>
              <a:buFont typeface="Arial"/>
              <a:buChar char="–"/>
              <a:defRPr sz="1600" b="0" i="0" u="none" strike="noStrike" cap="none" baseline="0">
                <a:solidFill>
                  <a:srgbClr val="60606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057400" marR="0" indent="-127000" algn="l" rtl="0">
              <a:spcBef>
                <a:spcPts val="100"/>
              </a:spcBef>
              <a:spcAft>
                <a:spcPts val="100"/>
              </a:spcAft>
              <a:buClr>
                <a:srgbClr val="606060"/>
              </a:buClr>
              <a:buFont typeface="Arial"/>
              <a:buChar char="»"/>
              <a:defRPr sz="1600" b="0" i="0" u="none" strike="noStrike" cap="none" baseline="0">
                <a:solidFill>
                  <a:srgbClr val="60606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514600" marR="0" indent="-101600" algn="l" rtl="0">
              <a:spcBef>
                <a:spcPts val="400"/>
              </a:spcBef>
              <a:spcAft>
                <a:spcPts val="0"/>
              </a:spcAft>
              <a:buClr>
                <a:srgbClr val="0055B0"/>
              </a:buClr>
              <a:buFont typeface="Arial"/>
              <a:buChar char="»"/>
              <a:defRPr sz="2000" b="0" i="0" u="none" strike="noStrike" cap="none" baseline="0">
                <a:solidFill>
                  <a:srgbClr val="0055B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971800" marR="0" indent="-101600" algn="l" rtl="0">
              <a:spcBef>
                <a:spcPts val="400"/>
              </a:spcBef>
              <a:spcAft>
                <a:spcPts val="0"/>
              </a:spcAft>
              <a:buClr>
                <a:srgbClr val="0055B0"/>
              </a:buClr>
              <a:buFont typeface="Arial"/>
              <a:buChar char="»"/>
              <a:defRPr sz="2000" b="0" i="0" u="none" strike="noStrike" cap="none" baseline="0">
                <a:solidFill>
                  <a:srgbClr val="0055B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429000" marR="0" indent="-101600" algn="l" rtl="0">
              <a:spcBef>
                <a:spcPts val="400"/>
              </a:spcBef>
              <a:spcAft>
                <a:spcPts val="0"/>
              </a:spcAft>
              <a:buClr>
                <a:srgbClr val="0055B0"/>
              </a:buClr>
              <a:buFont typeface="Arial"/>
              <a:buChar char="»"/>
              <a:defRPr sz="2000" b="0" i="0" u="none" strike="noStrike" cap="none" baseline="0">
                <a:solidFill>
                  <a:srgbClr val="0055B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886200" marR="0" indent="-101600" algn="l" rtl="0">
              <a:spcBef>
                <a:spcPts val="400"/>
              </a:spcBef>
              <a:spcAft>
                <a:spcPts val="0"/>
              </a:spcAft>
              <a:buClr>
                <a:srgbClr val="0055B0"/>
              </a:buClr>
              <a:buFont typeface="Arial"/>
              <a:buChar char="»"/>
              <a:defRPr sz="2000" b="0" i="0" u="none" strike="noStrike" cap="none" baseline="0">
                <a:solidFill>
                  <a:srgbClr val="0055B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dirty="0"/>
          </a:p>
        </p:txBody>
      </p:sp>
      <p:sp>
        <p:nvSpPr>
          <p:cNvPr id="11" name="Shape 11"/>
          <p:cNvSpPr txBox="1">
            <a:spLocks noGrp="1"/>
          </p:cNvSpPr>
          <p:nvPr>
            <p:ph type="title"/>
          </p:nvPr>
        </p:nvSpPr>
        <p:spPr>
          <a:xfrm>
            <a:off x="457200" y="642918"/>
            <a:ext cx="6711673" cy="57943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l" rtl="0">
              <a:spcBef>
                <a:spcPts val="0"/>
              </a:spcBef>
              <a:spcAft>
                <a:spcPts val="0"/>
              </a:spcAft>
              <a:defRPr sz="2800" b="0" i="0" u="none" strike="noStrike" cap="none" baseline="0">
                <a:solidFill>
                  <a:srgbClr val="21218A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indent="0" algn="l" rtl="0">
              <a:spcBef>
                <a:spcPts val="0"/>
              </a:spcBef>
              <a:spcAft>
                <a:spcPts val="0"/>
              </a:spcAft>
              <a:defRPr sz="3200" b="0" i="0" u="none" strike="noStrike" cap="none" baseline="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indent="0" algn="l" rtl="0">
              <a:spcBef>
                <a:spcPts val="0"/>
              </a:spcBef>
              <a:spcAft>
                <a:spcPts val="0"/>
              </a:spcAft>
              <a:defRPr sz="3200" b="0" i="0" u="none" strike="noStrike" cap="none" baseline="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indent="0" algn="l" rtl="0">
              <a:spcBef>
                <a:spcPts val="0"/>
              </a:spcBef>
              <a:spcAft>
                <a:spcPts val="0"/>
              </a:spcAft>
              <a:defRPr sz="3200" b="0" i="0" u="none" strike="noStrike" cap="none" baseline="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indent="0" algn="l" rtl="0">
              <a:spcBef>
                <a:spcPts val="0"/>
              </a:spcBef>
              <a:spcAft>
                <a:spcPts val="0"/>
              </a:spcAft>
              <a:defRPr sz="3200" b="0" i="0" u="none" strike="noStrike" cap="none" baseline="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marR="0" indent="0" algn="l" rtl="0">
              <a:spcBef>
                <a:spcPts val="0"/>
              </a:spcBef>
              <a:spcAft>
                <a:spcPts val="0"/>
              </a:spcAft>
              <a:defRPr sz="3200" b="0" i="0" u="none" strike="noStrike" cap="none" baseline="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marR="0" indent="0" algn="l" rtl="0">
              <a:spcBef>
                <a:spcPts val="0"/>
              </a:spcBef>
              <a:spcAft>
                <a:spcPts val="0"/>
              </a:spcAft>
              <a:defRPr sz="3200" b="0" i="0" u="none" strike="noStrike" cap="none" baseline="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marR="0" indent="0" algn="l" rtl="0">
              <a:spcBef>
                <a:spcPts val="0"/>
              </a:spcBef>
              <a:spcAft>
                <a:spcPts val="0"/>
              </a:spcAft>
              <a:defRPr sz="3200" b="0" i="0" u="none" strike="noStrike" cap="none" baseline="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marR="0" indent="0" algn="l" rtl="0">
              <a:spcBef>
                <a:spcPts val="0"/>
              </a:spcBef>
              <a:spcAft>
                <a:spcPts val="0"/>
              </a:spcAft>
              <a:defRPr sz="3200" b="0" i="0" u="none" strike="noStrike" cap="none" baseline="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dirty="0"/>
          </a:p>
        </p:txBody>
      </p:sp>
      <p:pic>
        <p:nvPicPr>
          <p:cNvPr id="2" name="Picture 1" descr="ihtsdo_snomed_combined_b_PMS.png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8873" y="114249"/>
            <a:ext cx="1735851" cy="629964"/>
          </a:xfrm>
          <a:prstGeom prst="rect">
            <a:avLst/>
          </a:prstGeom>
        </p:spPr>
      </p:pic>
      <p:sp>
        <p:nvSpPr>
          <p:cNvPr id="3" name="Slide Number Placeholder 2"/>
          <p:cNvSpPr>
            <a:spLocks noGrp="1"/>
          </p:cNvSpPr>
          <p:nvPr>
            <p:ph type="sldNum" sz="quarter" idx="4"/>
          </p:nvPr>
        </p:nvSpPr>
        <p:spPr>
          <a:xfrm>
            <a:off x="6553200" y="6429396"/>
            <a:ext cx="2133600" cy="29207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0" i="0">
                <a:solidFill>
                  <a:schemeClr val="tx1">
                    <a:tint val="75000"/>
                  </a:schemeClr>
                </a:solidFill>
                <a:latin typeface="Museo 300"/>
                <a:cs typeface="Museo 300"/>
              </a:defRPr>
            </a:lvl1pPr>
          </a:lstStyle>
          <a:p>
            <a:fld id="{E72A2698-25A6-BB44-BDF3-496AA86874BD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80" r:id="rId2"/>
    <p:sldLayoutId id="2147483679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81" r:id="rId9"/>
  </p:sldLayoutIdLst>
  <p:txStyles>
    <p:title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1" i="1" u="none" strike="noStrike" cap="none" baseline="0">
          <a:solidFill>
            <a:srgbClr val="000000"/>
          </a:solidFill>
          <a:latin typeface="Trebuchet MS Bold"/>
          <a:ea typeface="Arial"/>
          <a:cs typeface="Trebuchet MS Bold"/>
          <a:sym typeface="Arial"/>
          <a:rtl val="0"/>
        </a:defRPr>
      </a:lvl1pPr>
      <a:lvl2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</p:titleStyle>
    <p:body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1" i="1" u="none" strike="noStrike" cap="none" baseline="0">
          <a:solidFill>
            <a:srgbClr val="000000"/>
          </a:solidFill>
          <a:latin typeface="Trebuchet MS"/>
          <a:ea typeface="Arial"/>
          <a:cs typeface="Trebuchet MS"/>
          <a:sym typeface="Arial"/>
          <a:rtl val="0"/>
        </a:defRPr>
      </a:lvl1pPr>
      <a:lvl2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1" i="1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  <a:lvl3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1" i="1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3pPr>
      <a:lvl4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1" i="1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4pPr>
      <a:lvl5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1" i="1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5pPr>
      <a:lvl6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6pPr>
      <a:lvl7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7pPr>
      <a:lvl8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8pPr>
      <a:lvl9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9pPr>
    </p:bodyStyle>
    <p:other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  <a:lvl3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3pPr>
      <a:lvl4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4pPr>
      <a:lvl5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5pPr>
      <a:lvl6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6pPr>
      <a:lvl7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7pPr>
      <a:lvl8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8pPr>
      <a:lvl9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notesSlide" Target="../notesSlides/notesSlide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sz="4400" dirty="0" smtClean="0"/>
              <a:t>X with Y complex patterns</a:t>
            </a:r>
            <a:br>
              <a:rPr lang="en-US" sz="4400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sz="2700" dirty="0" smtClean="0"/>
              <a:t>- Scope in due to, and co-occurrent with</a:t>
            </a:r>
            <a:endParaRPr lang="en-US" sz="27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767878"/>
            <a:ext cx="6400800" cy="870922"/>
          </a:xfrm>
        </p:spPr>
        <p:txBody>
          <a:bodyPr>
            <a:normAutofit/>
          </a:bodyPr>
          <a:lstStyle/>
          <a:p>
            <a:r>
              <a:rPr lang="en-US" sz="1800" dirty="0" smtClean="0"/>
              <a:t>Yongsheng Gao  </a:t>
            </a:r>
          </a:p>
          <a:p>
            <a:r>
              <a:rPr lang="en-US" sz="1800" dirty="0" smtClean="0"/>
              <a:t>ECE project, IHTSDO Conference 2014, Amsterdam </a:t>
            </a:r>
          </a:p>
        </p:txBody>
      </p:sp>
    </p:spTree>
    <p:extLst>
      <p:ext uri="{BB962C8B-B14F-4D97-AF65-F5344CB8AC3E}">
        <p14:creationId xmlns:p14="http://schemas.microsoft.com/office/powerpoint/2010/main" val="233455678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000" dirty="0"/>
              <a:t>Pattern </a:t>
            </a:r>
            <a:r>
              <a:rPr lang="en-US" sz="2000" dirty="0" smtClean="0"/>
              <a:t>102: </a:t>
            </a:r>
            <a:r>
              <a:rPr lang="en-US" sz="2000" dirty="0"/>
              <a:t>(X due to Z) co-occurrent with Y</a:t>
            </a:r>
          </a:p>
        </p:txBody>
      </p:sp>
      <p:sp>
        <p:nvSpPr>
          <p:cNvPr id="4" name="Rectangle 3"/>
          <p:cNvSpPr/>
          <p:nvPr/>
        </p:nvSpPr>
        <p:spPr>
          <a:xfrm>
            <a:off x="2504293" y="2276660"/>
            <a:ext cx="391674" cy="369383"/>
          </a:xfrm>
          <a:prstGeom prst="rect">
            <a:avLst/>
          </a:prstGeom>
          <a:solidFill>
            <a:srgbClr val="000090"/>
          </a:solidFill>
          <a:ln w="19050" cmpd="sng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Y</a:t>
            </a:r>
          </a:p>
        </p:txBody>
      </p:sp>
      <p:sp>
        <p:nvSpPr>
          <p:cNvPr id="5" name="Rectangle 4"/>
          <p:cNvSpPr/>
          <p:nvPr/>
        </p:nvSpPr>
        <p:spPr>
          <a:xfrm>
            <a:off x="4522727" y="2300594"/>
            <a:ext cx="391674" cy="345449"/>
          </a:xfrm>
          <a:prstGeom prst="rect">
            <a:avLst/>
          </a:prstGeom>
          <a:solidFill>
            <a:srgbClr val="008000"/>
          </a:solidFill>
          <a:ln w="19050" cmpd="sng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Z</a:t>
            </a:r>
          </a:p>
        </p:txBody>
      </p:sp>
      <p:cxnSp>
        <p:nvCxnSpPr>
          <p:cNvPr id="6" name="Straight Connector 5"/>
          <p:cNvCxnSpPr>
            <a:stCxn id="4" idx="0"/>
            <a:endCxn id="9" idx="2"/>
          </p:cNvCxnSpPr>
          <p:nvPr/>
        </p:nvCxnSpPr>
        <p:spPr>
          <a:xfrm flipV="1">
            <a:off x="2700130" y="1628389"/>
            <a:ext cx="875686" cy="648271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" name="Curved Connector 7"/>
          <p:cNvCxnSpPr>
            <a:stCxn id="5" idx="3"/>
          </p:cNvCxnSpPr>
          <p:nvPr/>
        </p:nvCxnSpPr>
        <p:spPr>
          <a:xfrm flipH="1" flipV="1">
            <a:off x="3771653" y="1467632"/>
            <a:ext cx="1142748" cy="1005687"/>
          </a:xfrm>
          <a:prstGeom prst="curvedConnector3">
            <a:avLst>
              <a:gd name="adj1" fmla="val -20004"/>
            </a:avLst>
          </a:prstGeom>
          <a:ln>
            <a:headEnd type="arrow"/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Rectangle 8"/>
          <p:cNvSpPr/>
          <p:nvPr/>
        </p:nvSpPr>
        <p:spPr>
          <a:xfrm>
            <a:off x="3379979" y="1259006"/>
            <a:ext cx="391674" cy="369383"/>
          </a:xfrm>
          <a:prstGeom prst="rect">
            <a:avLst/>
          </a:prstGeom>
          <a:solidFill>
            <a:srgbClr val="000090"/>
          </a:solidFill>
          <a:ln w="19050" cmpd="sng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X</a:t>
            </a:r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584301" y="2879954"/>
            <a:ext cx="3848554" cy="954107"/>
          </a:xfrm>
          <a:prstGeom prst="rect">
            <a:avLst/>
          </a:prstGeom>
          <a:noFill/>
          <a:ln>
            <a:solidFill>
              <a:schemeClr val="accent5">
                <a:lumMod val="40000"/>
                <a:lumOff val="6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b="1" dirty="0" smtClean="0"/>
              <a:t>Definition: </a:t>
            </a:r>
          </a:p>
          <a:p>
            <a:r>
              <a:rPr lang="en-US" dirty="0" smtClean="0"/>
              <a:t>X and (due to  some Z) and (X and Y)</a:t>
            </a:r>
          </a:p>
          <a:p>
            <a:r>
              <a:rPr lang="en-US" dirty="0" smtClean="0"/>
              <a:t>=X and Y and due to some Z</a:t>
            </a:r>
          </a:p>
          <a:p>
            <a:r>
              <a:rPr lang="en-US" dirty="0" smtClean="0">
                <a:solidFill>
                  <a:srgbClr val="FF0000"/>
                </a:solidFill>
              </a:rPr>
              <a:t>Issue: this definition is equivalent to </a:t>
            </a:r>
            <a:r>
              <a:rPr lang="en-US" dirty="0" smtClean="0">
                <a:solidFill>
                  <a:srgbClr val="FF0000"/>
                </a:solidFill>
              </a:rPr>
              <a:t>P_</a:t>
            </a:r>
            <a:r>
              <a:rPr lang="en-US" dirty="0" smtClean="0">
                <a:solidFill>
                  <a:srgbClr val="FF0000"/>
                </a:solidFill>
              </a:rPr>
              <a:t>122</a:t>
            </a:r>
            <a:endParaRPr lang="en-US" dirty="0" smtClean="0"/>
          </a:p>
        </p:txBody>
      </p:sp>
      <p:sp>
        <p:nvSpPr>
          <p:cNvPr id="12" name="TextBox 11"/>
          <p:cNvSpPr txBox="1"/>
          <p:nvPr/>
        </p:nvSpPr>
        <p:spPr>
          <a:xfrm>
            <a:off x="575731" y="3925676"/>
            <a:ext cx="3857124" cy="1169551"/>
          </a:xfrm>
          <a:prstGeom prst="rect">
            <a:avLst/>
          </a:prstGeom>
          <a:noFill/>
          <a:ln>
            <a:solidFill>
              <a:schemeClr val="accent5">
                <a:lumMod val="40000"/>
                <a:lumOff val="6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b="1" dirty="0" smtClean="0"/>
              <a:t>FSN: </a:t>
            </a:r>
          </a:p>
          <a:p>
            <a:r>
              <a:rPr lang="en-US" dirty="0" smtClean="0"/>
              <a:t>(X due to Z</a:t>
            </a:r>
            <a:r>
              <a:rPr lang="en-US" dirty="0"/>
              <a:t>)</a:t>
            </a:r>
            <a:r>
              <a:rPr lang="en-US" dirty="0" smtClean="0"/>
              <a:t> co-occurrent with Y</a:t>
            </a:r>
          </a:p>
          <a:p>
            <a:r>
              <a:rPr lang="en-US" dirty="0" smtClean="0"/>
              <a:t>?=X due to Z co-occurrent with </a:t>
            </a:r>
            <a:r>
              <a:rPr lang="en-US" dirty="0" smtClean="0"/>
              <a:t>Y</a:t>
            </a:r>
          </a:p>
          <a:p>
            <a:r>
              <a:rPr lang="en-US" dirty="0" smtClean="0"/>
              <a:t>?=Y co-occurrent with X due to Z</a:t>
            </a:r>
            <a:endParaRPr lang="en-US" dirty="0" smtClean="0"/>
          </a:p>
          <a:p>
            <a:r>
              <a:rPr lang="en-US" dirty="0" smtClean="0"/>
              <a:t>?=X due to Z and X co-occurrent with Y </a:t>
            </a: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336068" y="2879954"/>
            <a:ext cx="3403995" cy="1600438"/>
          </a:xfrm>
          <a:prstGeom prst="rect">
            <a:avLst/>
          </a:prstGeom>
          <a:noFill/>
          <a:ln>
            <a:solidFill>
              <a:srgbClr val="FF6600"/>
            </a:solidFill>
          </a:ln>
        </p:spPr>
        <p:txBody>
          <a:bodyPr wrap="square" rtlCol="0">
            <a:spAutoFit/>
          </a:bodyPr>
          <a:lstStyle/>
          <a:p>
            <a:r>
              <a:rPr lang="en-US" b="1" dirty="0" smtClean="0"/>
              <a:t>New definition:</a:t>
            </a:r>
          </a:p>
          <a:p>
            <a:r>
              <a:rPr lang="en-US" dirty="0" smtClean="0"/>
              <a:t>LP_Y</a:t>
            </a:r>
            <a:endParaRPr lang="en-US" dirty="0"/>
          </a:p>
          <a:p>
            <a:r>
              <a:rPr lang="en-US" dirty="0"/>
              <a:t> </a:t>
            </a:r>
            <a:r>
              <a:rPr lang="en-US" dirty="0">
                <a:solidFill>
                  <a:srgbClr val="008000"/>
                </a:solidFill>
              </a:rPr>
              <a:t>and</a:t>
            </a:r>
            <a:r>
              <a:rPr lang="en-US" dirty="0"/>
              <a:t> (RoleGroup </a:t>
            </a:r>
            <a:r>
              <a:rPr lang="en-US" dirty="0">
                <a:solidFill>
                  <a:srgbClr val="FF6600"/>
                </a:solidFill>
              </a:rPr>
              <a:t>some</a:t>
            </a:r>
            <a:r>
              <a:rPr lang="en-US" dirty="0"/>
              <a:t> </a:t>
            </a:r>
          </a:p>
          <a:p>
            <a:r>
              <a:rPr lang="en-US" dirty="0"/>
              <a:t>    ((dueTo </a:t>
            </a:r>
            <a:r>
              <a:rPr lang="en-US" dirty="0">
                <a:solidFill>
                  <a:srgbClr val="FF6600"/>
                </a:solidFill>
              </a:rPr>
              <a:t>some</a:t>
            </a:r>
            <a:r>
              <a:rPr lang="en-US" dirty="0"/>
              <a:t> LP_Z)</a:t>
            </a:r>
          </a:p>
          <a:p>
            <a:r>
              <a:rPr lang="en-US" dirty="0"/>
              <a:t>     </a:t>
            </a:r>
            <a:r>
              <a:rPr lang="en-US" dirty="0">
                <a:solidFill>
                  <a:srgbClr val="008000"/>
                </a:solidFill>
              </a:rPr>
              <a:t>and</a:t>
            </a:r>
            <a:r>
              <a:rPr lang="en-US" dirty="0"/>
              <a:t> (findingSite </a:t>
            </a:r>
            <a:r>
              <a:rPr lang="en-US" dirty="0">
                <a:solidFill>
                  <a:srgbClr val="FF6600"/>
                </a:solidFill>
              </a:rPr>
              <a:t>some</a:t>
            </a:r>
            <a:r>
              <a:rPr lang="en-US" dirty="0"/>
              <a:t> X_structure)</a:t>
            </a:r>
          </a:p>
          <a:p>
            <a:r>
              <a:rPr lang="en-US" dirty="0"/>
              <a:t>     </a:t>
            </a:r>
            <a:r>
              <a:rPr lang="en-US" dirty="0">
                <a:solidFill>
                  <a:srgbClr val="008000"/>
                </a:solidFill>
              </a:rPr>
              <a:t>and</a:t>
            </a:r>
            <a:r>
              <a:rPr lang="en-US" dirty="0"/>
              <a:t> (associatedMorphology </a:t>
            </a:r>
            <a:r>
              <a:rPr lang="en-US" dirty="0">
                <a:solidFill>
                  <a:srgbClr val="FF6600"/>
                </a:solidFill>
              </a:rPr>
              <a:t>some</a:t>
            </a:r>
            <a:r>
              <a:rPr lang="en-US" dirty="0"/>
              <a:t> X_morphology)</a:t>
            </a:r>
            <a:r>
              <a:rPr lang="en-US" dirty="0" smtClean="0"/>
              <a:t>))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584301" y="5170036"/>
            <a:ext cx="7171269" cy="1169551"/>
          </a:xfrm>
          <a:prstGeom prst="rect">
            <a:avLst/>
          </a:prstGeom>
          <a:noFill/>
          <a:ln>
            <a:solidFill>
              <a:schemeClr val="accent5">
                <a:lumMod val="40000"/>
                <a:lumOff val="6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b="1" dirty="0" smtClean="0"/>
              <a:t>Example:</a:t>
            </a:r>
          </a:p>
          <a:p>
            <a:r>
              <a:rPr lang="en-US" dirty="0">
                <a:latin typeface="Lucida Grande"/>
                <a:ea typeface="Lucida Grande"/>
                <a:cs typeface="Lucida Grande"/>
              </a:rPr>
              <a:t>Fetus with damage due to intrauterine contraceptive device with antenatal problem (disorder</a:t>
            </a:r>
            <a:r>
              <a:rPr lang="en-US" dirty="0" smtClean="0">
                <a:latin typeface="Lucida Grande"/>
                <a:ea typeface="Lucida Grande"/>
                <a:cs typeface="Lucida Grande"/>
              </a:rPr>
              <a:t>)</a:t>
            </a:r>
          </a:p>
          <a:p>
            <a:r>
              <a:rPr lang="en-US" dirty="0" smtClean="0">
                <a:latin typeface="Lucida Grande"/>
                <a:ea typeface="Lucida Grande"/>
                <a:cs typeface="Lucida Grande"/>
              </a:rPr>
              <a:t>=</a:t>
            </a:r>
            <a:r>
              <a:rPr lang="en-US" dirty="0">
                <a:latin typeface="Lucida Grande"/>
                <a:ea typeface="Lucida Grande"/>
                <a:cs typeface="Lucida Grande"/>
              </a:rPr>
              <a:t>(Fetus with damage due to intrauterine contraceptive device) concurrent with (antenatal problem)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7952666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000" dirty="0"/>
              <a:t>Pattern </a:t>
            </a:r>
            <a:r>
              <a:rPr lang="en-US" sz="2000" dirty="0" smtClean="0"/>
              <a:t>122: </a:t>
            </a:r>
            <a:r>
              <a:rPr lang="en-US" sz="2000" dirty="0"/>
              <a:t>(X co-occurrent with Y) due to Z</a:t>
            </a:r>
          </a:p>
        </p:txBody>
      </p:sp>
      <p:sp>
        <p:nvSpPr>
          <p:cNvPr id="4" name="Rectangle 3"/>
          <p:cNvSpPr/>
          <p:nvPr/>
        </p:nvSpPr>
        <p:spPr>
          <a:xfrm>
            <a:off x="3379979" y="1259006"/>
            <a:ext cx="391674" cy="369383"/>
          </a:xfrm>
          <a:prstGeom prst="rect">
            <a:avLst/>
          </a:prstGeom>
          <a:solidFill>
            <a:srgbClr val="000090"/>
          </a:solidFill>
          <a:ln w="19050" cmpd="sng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X</a:t>
            </a: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2504293" y="2276660"/>
            <a:ext cx="391674" cy="369383"/>
          </a:xfrm>
          <a:prstGeom prst="rect">
            <a:avLst/>
          </a:prstGeom>
          <a:solidFill>
            <a:srgbClr val="000090"/>
          </a:solidFill>
          <a:ln w="19050" cmpd="sng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Y</a:t>
            </a:r>
          </a:p>
        </p:txBody>
      </p:sp>
      <p:sp>
        <p:nvSpPr>
          <p:cNvPr id="6" name="Rectangle 5"/>
          <p:cNvSpPr/>
          <p:nvPr/>
        </p:nvSpPr>
        <p:spPr>
          <a:xfrm>
            <a:off x="4522727" y="2276660"/>
            <a:ext cx="391674" cy="345449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20000"/>
                  <a:lumOff val="80000"/>
                </a:schemeClr>
              </a:gs>
            </a:gsLst>
          </a:gradFill>
          <a:ln w="19050" cmpd="sng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Z</a:t>
            </a:r>
          </a:p>
        </p:txBody>
      </p:sp>
      <p:cxnSp>
        <p:nvCxnSpPr>
          <p:cNvPr id="9" name="Straight Connector 8"/>
          <p:cNvCxnSpPr>
            <a:stCxn id="5" idx="0"/>
            <a:endCxn id="4" idx="2"/>
          </p:cNvCxnSpPr>
          <p:nvPr/>
        </p:nvCxnSpPr>
        <p:spPr>
          <a:xfrm flipV="1">
            <a:off x="2700130" y="1628389"/>
            <a:ext cx="875686" cy="648271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Curved Connector 9"/>
          <p:cNvCxnSpPr>
            <a:stCxn id="5" idx="2"/>
            <a:endCxn id="6" idx="2"/>
          </p:cNvCxnSpPr>
          <p:nvPr/>
        </p:nvCxnSpPr>
        <p:spPr>
          <a:xfrm rot="5400000" flipH="1" flipV="1">
            <a:off x="3697380" y="1624859"/>
            <a:ext cx="23934" cy="2018434"/>
          </a:xfrm>
          <a:prstGeom prst="curvedConnector3">
            <a:avLst>
              <a:gd name="adj1" fmla="val -955127"/>
            </a:avLst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Curved Connector 10"/>
          <p:cNvCxnSpPr>
            <a:stCxn id="6" idx="3"/>
            <a:endCxn id="4" idx="3"/>
          </p:cNvCxnSpPr>
          <p:nvPr/>
        </p:nvCxnSpPr>
        <p:spPr>
          <a:xfrm flipH="1" flipV="1">
            <a:off x="3771653" y="1443698"/>
            <a:ext cx="1142748" cy="1005687"/>
          </a:xfrm>
          <a:prstGeom prst="curvedConnector3">
            <a:avLst>
              <a:gd name="adj1" fmla="val -20004"/>
            </a:avLst>
          </a:prstGeom>
          <a:ln>
            <a:headEnd type="arrow"/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6" name="TextBox 25"/>
          <p:cNvSpPr txBox="1"/>
          <p:nvPr/>
        </p:nvSpPr>
        <p:spPr>
          <a:xfrm>
            <a:off x="474831" y="3076502"/>
            <a:ext cx="4612893" cy="1169551"/>
          </a:xfrm>
          <a:prstGeom prst="rect">
            <a:avLst/>
          </a:prstGeom>
          <a:noFill/>
          <a:ln>
            <a:solidFill>
              <a:schemeClr val="accent5">
                <a:lumMod val="40000"/>
                <a:lumOff val="6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b="1" dirty="0" smtClean="0"/>
              <a:t>Definition: </a:t>
            </a:r>
          </a:p>
          <a:p>
            <a:r>
              <a:rPr lang="en-US" dirty="0" smtClean="0"/>
              <a:t>(X and Y) and (due to  some Z)</a:t>
            </a:r>
          </a:p>
          <a:p>
            <a:r>
              <a:rPr lang="en-US" dirty="0" smtClean="0"/>
              <a:t>=X and (due to some Z) and Y and (due to some Z)</a:t>
            </a:r>
          </a:p>
          <a:p>
            <a:r>
              <a:rPr lang="en-US" dirty="0" smtClean="0"/>
              <a:t>=X and Y and due to some Z</a:t>
            </a:r>
          </a:p>
          <a:p>
            <a:r>
              <a:rPr lang="en-US" dirty="0">
                <a:solidFill>
                  <a:srgbClr val="FF0000"/>
                </a:solidFill>
              </a:rPr>
              <a:t>Issue: this definition is equivalent to </a:t>
            </a:r>
            <a:r>
              <a:rPr lang="en-US" dirty="0" smtClean="0">
                <a:solidFill>
                  <a:srgbClr val="FF0000"/>
                </a:solidFill>
              </a:rPr>
              <a:t>P_</a:t>
            </a:r>
            <a:r>
              <a:rPr lang="en-US" dirty="0" smtClean="0">
                <a:solidFill>
                  <a:srgbClr val="FF0000"/>
                </a:solidFill>
              </a:rPr>
              <a:t>102</a:t>
            </a:r>
            <a:endParaRPr lang="en-US" dirty="0"/>
          </a:p>
        </p:txBody>
      </p:sp>
      <p:sp>
        <p:nvSpPr>
          <p:cNvPr id="27" name="TextBox 26"/>
          <p:cNvSpPr txBox="1"/>
          <p:nvPr/>
        </p:nvSpPr>
        <p:spPr>
          <a:xfrm>
            <a:off x="474831" y="4379870"/>
            <a:ext cx="3405291" cy="738664"/>
          </a:xfrm>
          <a:prstGeom prst="rect">
            <a:avLst/>
          </a:prstGeom>
          <a:noFill/>
          <a:ln>
            <a:solidFill>
              <a:schemeClr val="accent5">
                <a:lumMod val="40000"/>
                <a:lumOff val="6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b="1" dirty="0" smtClean="0"/>
              <a:t>FSN: </a:t>
            </a:r>
          </a:p>
          <a:p>
            <a:r>
              <a:rPr lang="en-US" dirty="0" smtClean="0"/>
              <a:t>(X co-occurrent with Y) due to Z</a:t>
            </a:r>
          </a:p>
          <a:p>
            <a:r>
              <a:rPr lang="en-US" dirty="0" smtClean="0"/>
              <a:t>?=X co-occurrent with Y due to </a:t>
            </a:r>
            <a:r>
              <a:rPr lang="en-US" dirty="0" smtClean="0"/>
              <a:t>Z</a:t>
            </a:r>
            <a:endParaRPr lang="en-US" dirty="0" smtClean="0"/>
          </a:p>
        </p:txBody>
      </p:sp>
      <p:sp>
        <p:nvSpPr>
          <p:cNvPr id="3" name="TextBox 2"/>
          <p:cNvSpPr txBox="1"/>
          <p:nvPr/>
        </p:nvSpPr>
        <p:spPr>
          <a:xfrm>
            <a:off x="5160493" y="3076502"/>
            <a:ext cx="3613076" cy="2893100"/>
          </a:xfrm>
          <a:prstGeom prst="rect">
            <a:avLst/>
          </a:prstGeom>
          <a:noFill/>
          <a:ln>
            <a:solidFill>
              <a:srgbClr val="FF6600"/>
            </a:solidFill>
          </a:ln>
        </p:spPr>
        <p:txBody>
          <a:bodyPr wrap="square" rtlCol="0">
            <a:spAutoFit/>
          </a:bodyPr>
          <a:lstStyle/>
          <a:p>
            <a:r>
              <a:rPr lang="en-US" b="1" dirty="0" smtClean="0"/>
              <a:t>New Definition:</a:t>
            </a:r>
          </a:p>
          <a:p>
            <a:r>
              <a:rPr lang="en-US" dirty="0" smtClean="0"/>
              <a:t>LP_X</a:t>
            </a:r>
            <a:endParaRPr lang="en-US" dirty="0"/>
          </a:p>
          <a:p>
            <a:r>
              <a:rPr lang="en-US" dirty="0">
                <a:solidFill>
                  <a:srgbClr val="008000"/>
                </a:solidFill>
              </a:rPr>
              <a:t>and</a:t>
            </a:r>
            <a:r>
              <a:rPr lang="en-US" dirty="0"/>
              <a:t> (RoleGroup </a:t>
            </a:r>
            <a:r>
              <a:rPr lang="en-US" dirty="0">
                <a:solidFill>
                  <a:srgbClr val="FF6600"/>
                </a:solidFill>
              </a:rPr>
              <a:t>some</a:t>
            </a:r>
            <a:r>
              <a:rPr lang="en-US" dirty="0"/>
              <a:t> </a:t>
            </a:r>
          </a:p>
          <a:p>
            <a:r>
              <a:rPr lang="en-US" dirty="0"/>
              <a:t>    ((dueTo </a:t>
            </a:r>
            <a:r>
              <a:rPr lang="en-US" dirty="0">
                <a:solidFill>
                  <a:srgbClr val="FF6600"/>
                </a:solidFill>
              </a:rPr>
              <a:t>some</a:t>
            </a:r>
            <a:r>
              <a:rPr lang="en-US" dirty="0"/>
              <a:t> LP_Z)</a:t>
            </a:r>
          </a:p>
          <a:p>
            <a:r>
              <a:rPr lang="en-US" dirty="0"/>
              <a:t>     </a:t>
            </a:r>
            <a:r>
              <a:rPr lang="en-US" dirty="0">
                <a:solidFill>
                  <a:srgbClr val="008000"/>
                </a:solidFill>
              </a:rPr>
              <a:t>and</a:t>
            </a:r>
            <a:r>
              <a:rPr lang="en-US" dirty="0"/>
              <a:t> (findingSite </a:t>
            </a:r>
            <a:r>
              <a:rPr lang="en-US" dirty="0">
                <a:solidFill>
                  <a:srgbClr val="FF6600"/>
                </a:solidFill>
              </a:rPr>
              <a:t>some</a:t>
            </a:r>
            <a:r>
              <a:rPr lang="en-US" dirty="0"/>
              <a:t> X_structure)</a:t>
            </a:r>
          </a:p>
          <a:p>
            <a:r>
              <a:rPr lang="en-US" dirty="0"/>
              <a:t>     </a:t>
            </a:r>
            <a:r>
              <a:rPr lang="en-US" dirty="0">
                <a:solidFill>
                  <a:srgbClr val="008000"/>
                </a:solidFill>
              </a:rPr>
              <a:t>and</a:t>
            </a:r>
            <a:r>
              <a:rPr lang="en-US" dirty="0"/>
              <a:t> (associatedMorphology </a:t>
            </a:r>
            <a:r>
              <a:rPr lang="en-US" dirty="0">
                <a:solidFill>
                  <a:srgbClr val="FF6600"/>
                </a:solidFill>
              </a:rPr>
              <a:t>some</a:t>
            </a:r>
            <a:r>
              <a:rPr lang="en-US" dirty="0"/>
              <a:t> X_morphology)</a:t>
            </a:r>
            <a:r>
              <a:rPr lang="en-US" dirty="0" smtClean="0"/>
              <a:t>))</a:t>
            </a:r>
            <a:endParaRPr lang="en-US" dirty="0"/>
          </a:p>
          <a:p>
            <a:r>
              <a:rPr lang="en-US" dirty="0">
                <a:solidFill>
                  <a:srgbClr val="008000"/>
                </a:solidFill>
              </a:rPr>
              <a:t>and</a:t>
            </a:r>
            <a:r>
              <a:rPr lang="en-US" dirty="0"/>
              <a:t> LP_Y</a:t>
            </a:r>
          </a:p>
          <a:p>
            <a:r>
              <a:rPr lang="en-US" dirty="0">
                <a:solidFill>
                  <a:srgbClr val="008000"/>
                </a:solidFill>
              </a:rPr>
              <a:t>and</a:t>
            </a:r>
            <a:r>
              <a:rPr lang="en-US" dirty="0"/>
              <a:t> (RoleGroup </a:t>
            </a:r>
            <a:r>
              <a:rPr lang="en-US" dirty="0">
                <a:solidFill>
                  <a:srgbClr val="FF6600"/>
                </a:solidFill>
              </a:rPr>
              <a:t>some</a:t>
            </a:r>
            <a:r>
              <a:rPr lang="en-US" dirty="0"/>
              <a:t> </a:t>
            </a:r>
          </a:p>
          <a:p>
            <a:r>
              <a:rPr lang="en-US" dirty="0"/>
              <a:t>    ((dueTo </a:t>
            </a:r>
            <a:r>
              <a:rPr lang="en-US" dirty="0">
                <a:solidFill>
                  <a:srgbClr val="FF6600"/>
                </a:solidFill>
              </a:rPr>
              <a:t>some</a:t>
            </a:r>
            <a:r>
              <a:rPr lang="en-US" dirty="0"/>
              <a:t> LP_Z)</a:t>
            </a:r>
          </a:p>
          <a:p>
            <a:r>
              <a:rPr lang="en-US" dirty="0"/>
              <a:t>     </a:t>
            </a:r>
            <a:r>
              <a:rPr lang="en-US" dirty="0">
                <a:solidFill>
                  <a:srgbClr val="008000"/>
                </a:solidFill>
              </a:rPr>
              <a:t>and</a:t>
            </a:r>
            <a:r>
              <a:rPr lang="en-US" dirty="0"/>
              <a:t> (findingSite </a:t>
            </a:r>
            <a:r>
              <a:rPr lang="en-US" dirty="0">
                <a:solidFill>
                  <a:srgbClr val="FF6600"/>
                </a:solidFill>
              </a:rPr>
              <a:t>some</a:t>
            </a:r>
            <a:r>
              <a:rPr lang="en-US" dirty="0"/>
              <a:t> Y_structure)</a:t>
            </a:r>
          </a:p>
          <a:p>
            <a:r>
              <a:rPr lang="en-US" dirty="0"/>
              <a:t>     </a:t>
            </a:r>
            <a:r>
              <a:rPr lang="en-US" dirty="0">
                <a:solidFill>
                  <a:srgbClr val="008000"/>
                </a:solidFill>
              </a:rPr>
              <a:t>and</a:t>
            </a:r>
            <a:r>
              <a:rPr lang="en-US" dirty="0"/>
              <a:t> (associatedMorphology </a:t>
            </a:r>
            <a:r>
              <a:rPr lang="en-US" dirty="0">
                <a:solidFill>
                  <a:srgbClr val="FF6600"/>
                </a:solidFill>
              </a:rPr>
              <a:t>some</a:t>
            </a:r>
            <a:r>
              <a:rPr lang="en-US" dirty="0"/>
              <a:t> Y_morphology)</a:t>
            </a:r>
            <a:r>
              <a:rPr lang="en-US" dirty="0" smtClean="0"/>
              <a:t>))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474831" y="5208255"/>
            <a:ext cx="40612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Example: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6257670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642918"/>
            <a:ext cx="6711673" cy="579433"/>
          </a:xfrm>
        </p:spPr>
        <p:txBody>
          <a:bodyPr>
            <a:normAutofit fontScale="90000"/>
          </a:bodyPr>
          <a:lstStyle/>
          <a:p>
            <a:r>
              <a:rPr lang="en-US" sz="2000" dirty="0"/>
              <a:t>Pattern </a:t>
            </a:r>
            <a:r>
              <a:rPr lang="en-US" sz="2000" dirty="0" smtClean="0"/>
              <a:t>133: </a:t>
            </a:r>
            <a:r>
              <a:rPr lang="en-US" sz="2000" dirty="0"/>
              <a:t>(X co-occurrent with Y) </a:t>
            </a:r>
            <a:r>
              <a:rPr lang="en-US" sz="2000" dirty="0" smtClean="0"/>
              <a:t>due to and co-occurrent with Z</a:t>
            </a:r>
            <a:endParaRPr lang="en-US" sz="2000" dirty="0"/>
          </a:p>
        </p:txBody>
      </p:sp>
      <p:sp>
        <p:nvSpPr>
          <p:cNvPr id="5" name="Rectangle 4"/>
          <p:cNvSpPr/>
          <p:nvPr/>
        </p:nvSpPr>
        <p:spPr>
          <a:xfrm>
            <a:off x="3379979" y="1259006"/>
            <a:ext cx="391674" cy="369383"/>
          </a:xfrm>
          <a:prstGeom prst="rect">
            <a:avLst/>
          </a:prstGeom>
          <a:solidFill>
            <a:srgbClr val="000090"/>
          </a:solidFill>
          <a:ln w="19050" cmpd="sng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X</a:t>
            </a: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2504293" y="2276660"/>
            <a:ext cx="391674" cy="369383"/>
          </a:xfrm>
          <a:prstGeom prst="rect">
            <a:avLst/>
          </a:prstGeom>
          <a:solidFill>
            <a:srgbClr val="000090"/>
          </a:solidFill>
          <a:ln w="19050" cmpd="sng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Y</a:t>
            </a:r>
          </a:p>
        </p:txBody>
      </p:sp>
      <p:sp>
        <p:nvSpPr>
          <p:cNvPr id="7" name="Rectangle 6"/>
          <p:cNvSpPr/>
          <p:nvPr/>
        </p:nvSpPr>
        <p:spPr>
          <a:xfrm>
            <a:off x="4522727" y="2276660"/>
            <a:ext cx="391674" cy="345449"/>
          </a:xfrm>
          <a:prstGeom prst="rect">
            <a:avLst/>
          </a:prstGeom>
          <a:solidFill>
            <a:srgbClr val="000090"/>
          </a:solidFill>
          <a:ln w="19050" cmpd="sng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Z</a:t>
            </a:r>
          </a:p>
        </p:txBody>
      </p:sp>
      <p:cxnSp>
        <p:nvCxnSpPr>
          <p:cNvPr id="8" name="Straight Connector 7"/>
          <p:cNvCxnSpPr>
            <a:stCxn id="6" idx="0"/>
            <a:endCxn id="5" idx="2"/>
          </p:cNvCxnSpPr>
          <p:nvPr/>
        </p:nvCxnSpPr>
        <p:spPr>
          <a:xfrm flipV="1">
            <a:off x="2700130" y="1628389"/>
            <a:ext cx="875686" cy="648271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Curved Connector 8"/>
          <p:cNvCxnSpPr>
            <a:stCxn id="6" idx="2"/>
            <a:endCxn id="7" idx="2"/>
          </p:cNvCxnSpPr>
          <p:nvPr/>
        </p:nvCxnSpPr>
        <p:spPr>
          <a:xfrm rot="5400000" flipH="1" flipV="1">
            <a:off x="3697380" y="1624859"/>
            <a:ext cx="23934" cy="2018434"/>
          </a:xfrm>
          <a:prstGeom prst="curvedConnector3">
            <a:avLst>
              <a:gd name="adj1" fmla="val -955127"/>
            </a:avLst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Curved Connector 9"/>
          <p:cNvCxnSpPr>
            <a:stCxn id="7" idx="3"/>
            <a:endCxn id="5" idx="3"/>
          </p:cNvCxnSpPr>
          <p:nvPr/>
        </p:nvCxnSpPr>
        <p:spPr>
          <a:xfrm flipH="1" flipV="1">
            <a:off x="3771653" y="1443698"/>
            <a:ext cx="1142748" cy="1005687"/>
          </a:xfrm>
          <a:prstGeom prst="curvedConnector3">
            <a:avLst>
              <a:gd name="adj1" fmla="val -20004"/>
            </a:avLst>
          </a:prstGeom>
          <a:ln>
            <a:headEnd type="arrow"/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461517" y="2953902"/>
            <a:ext cx="4731591" cy="954107"/>
          </a:xfrm>
          <a:prstGeom prst="rect">
            <a:avLst/>
          </a:prstGeom>
          <a:noFill/>
          <a:ln>
            <a:solidFill>
              <a:schemeClr val="accent5">
                <a:lumMod val="40000"/>
                <a:lumOff val="6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b="1" dirty="0" smtClean="0"/>
              <a:t>Definition: </a:t>
            </a:r>
          </a:p>
          <a:p>
            <a:r>
              <a:rPr lang="en-US" dirty="0" smtClean="0"/>
              <a:t>(X and Y) and </a:t>
            </a:r>
            <a:r>
              <a:rPr lang="en-US" dirty="0" smtClean="0"/>
              <a:t>(due </a:t>
            </a:r>
            <a:r>
              <a:rPr lang="en-US" dirty="0" smtClean="0"/>
              <a:t>to  some Z</a:t>
            </a:r>
            <a:r>
              <a:rPr lang="en-US" dirty="0" smtClean="0"/>
              <a:t>) and Z</a:t>
            </a:r>
            <a:endParaRPr lang="en-US" dirty="0" smtClean="0"/>
          </a:p>
          <a:p>
            <a:r>
              <a:rPr lang="en-US" dirty="0" smtClean="0"/>
              <a:t>=X and (due to some Z) and Y and (due to some Z</a:t>
            </a:r>
            <a:r>
              <a:rPr lang="en-US" dirty="0" smtClean="0"/>
              <a:t>) and Z</a:t>
            </a:r>
            <a:endParaRPr lang="en-US" dirty="0" smtClean="0"/>
          </a:p>
          <a:p>
            <a:r>
              <a:rPr lang="en-US" dirty="0" smtClean="0"/>
              <a:t>=X and Y </a:t>
            </a:r>
            <a:r>
              <a:rPr lang="en-US" dirty="0" smtClean="0"/>
              <a:t>and Z due </a:t>
            </a:r>
            <a:r>
              <a:rPr lang="en-US" dirty="0" smtClean="0"/>
              <a:t>to some </a:t>
            </a:r>
            <a:r>
              <a:rPr lang="en-US" dirty="0" smtClean="0"/>
              <a:t>Z</a:t>
            </a:r>
            <a:endParaRPr lang="en-US" dirty="0" smtClean="0"/>
          </a:p>
        </p:txBody>
      </p:sp>
      <p:sp>
        <p:nvSpPr>
          <p:cNvPr id="12" name="TextBox 11"/>
          <p:cNvSpPr txBox="1"/>
          <p:nvPr/>
        </p:nvSpPr>
        <p:spPr>
          <a:xfrm>
            <a:off x="461517" y="4035644"/>
            <a:ext cx="4731591" cy="1169551"/>
          </a:xfrm>
          <a:prstGeom prst="rect">
            <a:avLst/>
          </a:prstGeom>
          <a:noFill/>
          <a:ln>
            <a:solidFill>
              <a:schemeClr val="accent5">
                <a:lumMod val="40000"/>
                <a:lumOff val="6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b="1" dirty="0" smtClean="0"/>
              <a:t>FSN: </a:t>
            </a:r>
          </a:p>
          <a:p>
            <a:r>
              <a:rPr lang="en-US" dirty="0" smtClean="0"/>
              <a:t>(</a:t>
            </a:r>
            <a:r>
              <a:rPr lang="en-US" dirty="0"/>
              <a:t>X co-occurrent with Y)  and (X co-occurrent and due to Z) and (Y co-occurrent and due to Z</a:t>
            </a:r>
            <a:r>
              <a:rPr lang="en-US" dirty="0" smtClean="0"/>
              <a:t>)</a:t>
            </a:r>
          </a:p>
          <a:p>
            <a:r>
              <a:rPr lang="en-US" dirty="0" smtClean="0"/>
              <a:t>=(</a:t>
            </a:r>
            <a:r>
              <a:rPr lang="en-US" dirty="0"/>
              <a:t>X co-occurrent with Y) due to and co-occurrent with </a:t>
            </a:r>
            <a:r>
              <a:rPr lang="en-US" dirty="0" smtClean="0"/>
              <a:t>Z</a:t>
            </a:r>
            <a:endParaRPr lang="en-US" dirty="0" smtClean="0"/>
          </a:p>
          <a:p>
            <a:r>
              <a:rPr lang="en-US" dirty="0" smtClean="0"/>
              <a:t>?=X co-occurrent with Y due to and co-occurrent with </a:t>
            </a:r>
            <a:r>
              <a:rPr lang="en-US" dirty="0" smtClean="0"/>
              <a:t>Z</a:t>
            </a:r>
            <a:endParaRPr lang="en-US" dirty="0" smtClean="0"/>
          </a:p>
        </p:txBody>
      </p:sp>
      <p:sp>
        <p:nvSpPr>
          <p:cNvPr id="13" name="TextBox 12"/>
          <p:cNvSpPr txBox="1"/>
          <p:nvPr/>
        </p:nvSpPr>
        <p:spPr>
          <a:xfrm>
            <a:off x="457200" y="5310400"/>
            <a:ext cx="4727274" cy="1169551"/>
          </a:xfrm>
          <a:prstGeom prst="rect">
            <a:avLst/>
          </a:prstGeom>
          <a:noFill/>
          <a:ln>
            <a:solidFill>
              <a:schemeClr val="accent5">
                <a:lumMod val="40000"/>
                <a:lumOff val="6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b="1" dirty="0" smtClean="0">
                <a:latin typeface="Lucida Grande"/>
                <a:ea typeface="Lucida Grande"/>
                <a:cs typeface="Lucida Grande"/>
              </a:rPr>
              <a:t>Example:</a:t>
            </a:r>
          </a:p>
          <a:p>
            <a:r>
              <a:rPr lang="en-US" dirty="0" smtClean="0">
                <a:latin typeface="Lucida Grande"/>
                <a:ea typeface="Lucida Grande"/>
                <a:cs typeface="Lucida Grande"/>
              </a:rPr>
              <a:t>Chronic </a:t>
            </a:r>
            <a:r>
              <a:rPr lang="en-US" dirty="0">
                <a:latin typeface="Lucida Grande"/>
                <a:ea typeface="Lucida Grande"/>
                <a:cs typeface="Lucida Grande"/>
              </a:rPr>
              <a:t>gastric ulcer with hemorrhage AND with perforation (disorder)</a:t>
            </a:r>
            <a:endParaRPr lang="en-US" dirty="0" smtClean="0">
              <a:latin typeface="Lucida Grande"/>
              <a:ea typeface="Lucida Grande"/>
              <a:cs typeface="Lucida Grande"/>
            </a:endParaRPr>
          </a:p>
          <a:p>
            <a:r>
              <a:rPr lang="en-US" dirty="0" smtClean="0">
                <a:latin typeface="Lucida Grande"/>
                <a:ea typeface="Lucida Grande"/>
                <a:cs typeface="Lucida Grande"/>
              </a:rPr>
              <a:t>=Haemorrhage </a:t>
            </a:r>
            <a:r>
              <a:rPr lang="en-US" dirty="0">
                <a:latin typeface="Lucida Grande"/>
                <a:ea typeface="Lucida Grande"/>
                <a:cs typeface="Lucida Grande"/>
              </a:rPr>
              <a:t>and gastric perforation due to and </a:t>
            </a:r>
            <a:r>
              <a:rPr lang="en-US" dirty="0" smtClean="0">
                <a:latin typeface="Lucida Grande"/>
                <a:ea typeface="Lucida Grande"/>
                <a:cs typeface="Lucida Grande"/>
              </a:rPr>
              <a:t>co-occurrent </a:t>
            </a:r>
            <a:r>
              <a:rPr lang="en-US" dirty="0">
                <a:latin typeface="Lucida Grande"/>
                <a:ea typeface="Lucida Grande"/>
                <a:cs typeface="Lucida Grande"/>
              </a:rPr>
              <a:t>with chronic gastric </a:t>
            </a:r>
            <a:r>
              <a:rPr lang="en-US" dirty="0" smtClean="0">
                <a:latin typeface="Lucida Grande"/>
                <a:ea typeface="Lucida Grande"/>
                <a:cs typeface="Lucida Grande"/>
              </a:rPr>
              <a:t>ulcer (disorder)</a:t>
            </a:r>
            <a:endParaRPr lang="en-US" dirty="0"/>
          </a:p>
        </p:txBody>
      </p:sp>
      <p:cxnSp>
        <p:nvCxnSpPr>
          <p:cNvPr id="15" name="Straight Connector 14"/>
          <p:cNvCxnSpPr>
            <a:stCxn id="6" idx="3"/>
            <a:endCxn id="7" idx="1"/>
          </p:cNvCxnSpPr>
          <p:nvPr/>
        </p:nvCxnSpPr>
        <p:spPr>
          <a:xfrm flipV="1">
            <a:off x="2895967" y="2449385"/>
            <a:ext cx="1626760" cy="11967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>
            <a:stCxn id="5" idx="2"/>
            <a:endCxn id="7" idx="0"/>
          </p:cNvCxnSpPr>
          <p:nvPr/>
        </p:nvCxnSpPr>
        <p:spPr>
          <a:xfrm>
            <a:off x="3575816" y="1628389"/>
            <a:ext cx="1142748" cy="648271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extBox 1"/>
          <p:cNvSpPr txBox="1"/>
          <p:nvPr/>
        </p:nvSpPr>
        <p:spPr>
          <a:xfrm>
            <a:off x="5305662" y="2953902"/>
            <a:ext cx="3562158" cy="3323987"/>
          </a:xfrm>
          <a:prstGeom prst="rect">
            <a:avLst/>
          </a:prstGeom>
          <a:noFill/>
          <a:ln>
            <a:solidFill>
              <a:srgbClr val="FF6600"/>
            </a:solidFill>
          </a:ln>
        </p:spPr>
        <p:txBody>
          <a:bodyPr wrap="square" rtlCol="0">
            <a:spAutoFit/>
          </a:bodyPr>
          <a:lstStyle/>
          <a:p>
            <a:r>
              <a:rPr lang="en-US" b="1" dirty="0" smtClean="0"/>
              <a:t>New Definition:</a:t>
            </a:r>
          </a:p>
          <a:p>
            <a:r>
              <a:rPr lang="en-US" dirty="0"/>
              <a:t>LP_Y</a:t>
            </a:r>
          </a:p>
          <a:p>
            <a:r>
              <a:rPr lang="en-US" dirty="0"/>
              <a:t> </a:t>
            </a:r>
            <a:r>
              <a:rPr lang="en-US" dirty="0">
                <a:solidFill>
                  <a:srgbClr val="008000"/>
                </a:solidFill>
              </a:rPr>
              <a:t>and</a:t>
            </a:r>
            <a:r>
              <a:rPr lang="en-US" dirty="0"/>
              <a:t> (RoleGroup </a:t>
            </a:r>
            <a:r>
              <a:rPr lang="en-US" dirty="0">
                <a:solidFill>
                  <a:srgbClr val="FF6600"/>
                </a:solidFill>
              </a:rPr>
              <a:t>some</a:t>
            </a:r>
            <a:r>
              <a:rPr lang="en-US" dirty="0"/>
              <a:t> </a:t>
            </a:r>
          </a:p>
          <a:p>
            <a:r>
              <a:rPr lang="en-US" dirty="0"/>
              <a:t>    ((dueTo </a:t>
            </a:r>
            <a:r>
              <a:rPr lang="en-US" dirty="0">
                <a:solidFill>
                  <a:srgbClr val="FF6600"/>
                </a:solidFill>
              </a:rPr>
              <a:t>some</a:t>
            </a:r>
            <a:r>
              <a:rPr lang="en-US" dirty="0"/>
              <a:t> LP_Z)</a:t>
            </a:r>
          </a:p>
          <a:p>
            <a:r>
              <a:rPr lang="en-US" dirty="0"/>
              <a:t>     </a:t>
            </a:r>
            <a:r>
              <a:rPr lang="en-US" dirty="0">
                <a:solidFill>
                  <a:srgbClr val="008000"/>
                </a:solidFill>
              </a:rPr>
              <a:t>and</a:t>
            </a:r>
            <a:r>
              <a:rPr lang="en-US" dirty="0"/>
              <a:t> (findingSite </a:t>
            </a:r>
            <a:r>
              <a:rPr lang="en-US" dirty="0">
                <a:solidFill>
                  <a:srgbClr val="FF6600"/>
                </a:solidFill>
              </a:rPr>
              <a:t>some</a:t>
            </a:r>
            <a:r>
              <a:rPr lang="en-US" dirty="0"/>
              <a:t> Y_structure)</a:t>
            </a:r>
          </a:p>
          <a:p>
            <a:r>
              <a:rPr lang="en-US" dirty="0"/>
              <a:t>     </a:t>
            </a:r>
            <a:r>
              <a:rPr lang="en-US" dirty="0">
                <a:solidFill>
                  <a:srgbClr val="008000"/>
                </a:solidFill>
              </a:rPr>
              <a:t>and</a:t>
            </a:r>
            <a:r>
              <a:rPr lang="en-US" dirty="0"/>
              <a:t> (associatedMorphology </a:t>
            </a:r>
            <a:r>
              <a:rPr lang="en-US" dirty="0">
                <a:solidFill>
                  <a:srgbClr val="FF6600"/>
                </a:solidFill>
              </a:rPr>
              <a:t>some</a:t>
            </a:r>
            <a:r>
              <a:rPr lang="en-US" dirty="0"/>
              <a:t> Y_morphology)))</a:t>
            </a:r>
          </a:p>
          <a:p>
            <a:r>
              <a:rPr lang="en-US" dirty="0">
                <a:solidFill>
                  <a:srgbClr val="008000"/>
                </a:solidFill>
              </a:rPr>
              <a:t>and</a:t>
            </a:r>
            <a:r>
              <a:rPr lang="en-US" dirty="0"/>
              <a:t> </a:t>
            </a:r>
          </a:p>
          <a:p>
            <a:r>
              <a:rPr lang="en-US" dirty="0"/>
              <a:t>LP_X</a:t>
            </a:r>
          </a:p>
          <a:p>
            <a:r>
              <a:rPr lang="en-US" dirty="0">
                <a:solidFill>
                  <a:srgbClr val="008000"/>
                </a:solidFill>
              </a:rPr>
              <a:t>and</a:t>
            </a:r>
            <a:r>
              <a:rPr lang="en-US" dirty="0"/>
              <a:t> (RoleGroup </a:t>
            </a:r>
            <a:r>
              <a:rPr lang="en-US" dirty="0">
                <a:solidFill>
                  <a:srgbClr val="FF6600"/>
                </a:solidFill>
              </a:rPr>
              <a:t>some</a:t>
            </a:r>
          </a:p>
          <a:p>
            <a:r>
              <a:rPr lang="en-US" dirty="0"/>
              <a:t>  ((dueTo </a:t>
            </a:r>
            <a:r>
              <a:rPr lang="en-US" dirty="0">
                <a:solidFill>
                  <a:srgbClr val="FF6600"/>
                </a:solidFill>
              </a:rPr>
              <a:t>some</a:t>
            </a:r>
            <a:r>
              <a:rPr lang="en-US" dirty="0"/>
              <a:t> LP_Z)</a:t>
            </a:r>
          </a:p>
          <a:p>
            <a:r>
              <a:rPr lang="en-US" dirty="0"/>
              <a:t>    </a:t>
            </a:r>
            <a:r>
              <a:rPr lang="en-US" dirty="0">
                <a:solidFill>
                  <a:srgbClr val="008000"/>
                </a:solidFill>
              </a:rPr>
              <a:t>and</a:t>
            </a:r>
            <a:r>
              <a:rPr lang="en-US" dirty="0"/>
              <a:t> (findingSite </a:t>
            </a:r>
            <a:r>
              <a:rPr lang="en-US" dirty="0">
                <a:solidFill>
                  <a:srgbClr val="FF6600"/>
                </a:solidFill>
              </a:rPr>
              <a:t>some</a:t>
            </a:r>
            <a:r>
              <a:rPr lang="en-US" dirty="0"/>
              <a:t> X_structure)</a:t>
            </a:r>
          </a:p>
          <a:p>
            <a:r>
              <a:rPr lang="en-US" dirty="0"/>
              <a:t>    </a:t>
            </a:r>
            <a:r>
              <a:rPr lang="en-US" dirty="0">
                <a:solidFill>
                  <a:srgbClr val="008000"/>
                </a:solidFill>
              </a:rPr>
              <a:t>and</a:t>
            </a:r>
            <a:r>
              <a:rPr lang="en-US" dirty="0"/>
              <a:t> (associatedMorphology </a:t>
            </a:r>
            <a:r>
              <a:rPr lang="en-US" dirty="0">
                <a:solidFill>
                  <a:srgbClr val="FF6600"/>
                </a:solidFill>
              </a:rPr>
              <a:t>some</a:t>
            </a:r>
            <a:r>
              <a:rPr lang="en-US" dirty="0"/>
              <a:t> X_morphology)))</a:t>
            </a:r>
          </a:p>
          <a:p>
            <a:r>
              <a:rPr lang="en-US" dirty="0">
                <a:solidFill>
                  <a:srgbClr val="008000"/>
                </a:solidFill>
              </a:rPr>
              <a:t>and</a:t>
            </a:r>
            <a:r>
              <a:rPr lang="en-US" dirty="0"/>
              <a:t> LP_Z</a:t>
            </a:r>
          </a:p>
        </p:txBody>
      </p:sp>
    </p:spTree>
    <p:extLst>
      <p:ext uri="{BB962C8B-B14F-4D97-AF65-F5344CB8AC3E}">
        <p14:creationId xmlns:p14="http://schemas.microsoft.com/office/powerpoint/2010/main" val="159010121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000" dirty="0"/>
              <a:t>Pattern </a:t>
            </a:r>
            <a:r>
              <a:rPr lang="en-US" sz="2000" dirty="0" smtClean="0"/>
              <a:t>230</a:t>
            </a:r>
            <a:r>
              <a:rPr lang="en-US" sz="2000" dirty="0" smtClean="0"/>
              <a:t>: X due </a:t>
            </a:r>
            <a:r>
              <a:rPr lang="en-US" sz="2000" dirty="0"/>
              <a:t>to </a:t>
            </a:r>
            <a:r>
              <a:rPr lang="en-US" sz="2000" dirty="0" smtClean="0"/>
              <a:t>(Y co-occurrent with and due to Z)</a:t>
            </a:r>
            <a:endParaRPr lang="en-US" sz="2000" dirty="0"/>
          </a:p>
        </p:txBody>
      </p:sp>
      <p:sp>
        <p:nvSpPr>
          <p:cNvPr id="4" name="Rectangle 3"/>
          <p:cNvSpPr/>
          <p:nvPr/>
        </p:nvSpPr>
        <p:spPr>
          <a:xfrm>
            <a:off x="3379979" y="1259006"/>
            <a:ext cx="391674" cy="369383"/>
          </a:xfrm>
          <a:prstGeom prst="rect">
            <a:avLst/>
          </a:prstGeom>
          <a:solidFill>
            <a:srgbClr val="000090"/>
          </a:solidFill>
          <a:ln w="19050" cmpd="sng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X</a:t>
            </a: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2504293" y="2276660"/>
            <a:ext cx="391674" cy="369383"/>
          </a:xfrm>
          <a:prstGeom prst="rect">
            <a:avLst/>
          </a:prstGeom>
          <a:solidFill>
            <a:srgbClr val="000090"/>
          </a:solidFill>
          <a:ln w="19050" cmpd="sng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Y</a:t>
            </a:r>
          </a:p>
        </p:txBody>
      </p:sp>
      <p:sp>
        <p:nvSpPr>
          <p:cNvPr id="6" name="Rectangle 5"/>
          <p:cNvSpPr/>
          <p:nvPr/>
        </p:nvSpPr>
        <p:spPr>
          <a:xfrm>
            <a:off x="4522727" y="2276660"/>
            <a:ext cx="391674" cy="345449"/>
          </a:xfrm>
          <a:prstGeom prst="rect">
            <a:avLst/>
          </a:prstGeom>
          <a:solidFill>
            <a:srgbClr val="000090"/>
          </a:solidFill>
          <a:ln w="19050" cmpd="sng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Z</a:t>
            </a:r>
          </a:p>
        </p:txBody>
      </p:sp>
      <p:cxnSp>
        <p:nvCxnSpPr>
          <p:cNvPr id="10" name="Curved Connector 9"/>
          <p:cNvCxnSpPr>
            <a:stCxn id="5" idx="2"/>
            <a:endCxn id="6" idx="2"/>
          </p:cNvCxnSpPr>
          <p:nvPr/>
        </p:nvCxnSpPr>
        <p:spPr>
          <a:xfrm rot="5400000" flipH="1" flipV="1">
            <a:off x="3697380" y="1624859"/>
            <a:ext cx="23934" cy="2018434"/>
          </a:xfrm>
          <a:prstGeom prst="curvedConnector3">
            <a:avLst>
              <a:gd name="adj1" fmla="val -955127"/>
            </a:avLst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Curved Connector 10"/>
          <p:cNvCxnSpPr>
            <a:stCxn id="5" idx="1"/>
            <a:endCxn id="4" idx="1"/>
          </p:cNvCxnSpPr>
          <p:nvPr/>
        </p:nvCxnSpPr>
        <p:spPr>
          <a:xfrm rot="10800000" flipH="1">
            <a:off x="2504293" y="1443698"/>
            <a:ext cx="875686" cy="1017654"/>
          </a:xfrm>
          <a:prstGeom prst="curvedConnector3">
            <a:avLst>
              <a:gd name="adj1" fmla="val -26105"/>
            </a:avLst>
          </a:prstGeom>
          <a:ln>
            <a:headEnd type="arrow"/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6" name="TextBox 25"/>
          <p:cNvSpPr txBox="1"/>
          <p:nvPr/>
        </p:nvSpPr>
        <p:spPr>
          <a:xfrm>
            <a:off x="457200" y="2996522"/>
            <a:ext cx="4585433" cy="1169551"/>
          </a:xfrm>
          <a:prstGeom prst="rect">
            <a:avLst/>
          </a:prstGeom>
          <a:noFill/>
          <a:ln>
            <a:solidFill>
              <a:schemeClr val="accent5">
                <a:lumMod val="40000"/>
                <a:lumOff val="6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b="1" dirty="0" smtClean="0"/>
              <a:t>Definition: </a:t>
            </a:r>
          </a:p>
          <a:p>
            <a:r>
              <a:rPr lang="en-US" dirty="0" smtClean="0"/>
              <a:t>X and (due to  some Y) and (Y and Z) and Y and (due to some Z)</a:t>
            </a:r>
          </a:p>
          <a:p>
            <a:r>
              <a:rPr lang="en-US" dirty="0" smtClean="0"/>
              <a:t>=X and Y and </a:t>
            </a:r>
            <a:r>
              <a:rPr lang="en-US" dirty="0" smtClean="0"/>
              <a:t>Z and due </a:t>
            </a:r>
            <a:r>
              <a:rPr lang="en-US" dirty="0" smtClean="0"/>
              <a:t>to some Y and due to some Z</a:t>
            </a:r>
          </a:p>
          <a:p>
            <a:r>
              <a:rPr lang="en-US" dirty="0">
                <a:solidFill>
                  <a:srgbClr val="FF0000"/>
                </a:solidFill>
              </a:rPr>
              <a:t>Issue: </a:t>
            </a:r>
            <a:r>
              <a:rPr lang="en-US" dirty="0" smtClean="0">
                <a:solidFill>
                  <a:srgbClr val="FF0000"/>
                </a:solidFill>
              </a:rPr>
              <a:t>this definition is equivalent </a:t>
            </a:r>
            <a:r>
              <a:rPr lang="en-US" dirty="0" smtClean="0">
                <a:solidFill>
                  <a:srgbClr val="FF0000"/>
                </a:solidFill>
              </a:rPr>
              <a:t>to </a:t>
            </a:r>
            <a:r>
              <a:rPr lang="en-US" dirty="0" smtClean="0">
                <a:solidFill>
                  <a:srgbClr val="FF0000"/>
                </a:solidFill>
              </a:rPr>
              <a:t>P_</a:t>
            </a:r>
            <a:r>
              <a:rPr lang="en-US" dirty="0" smtClean="0">
                <a:solidFill>
                  <a:srgbClr val="FF0000"/>
                </a:solidFill>
              </a:rPr>
              <a:t>33</a:t>
            </a:r>
            <a:r>
              <a:rPr lang="en-US" dirty="0" smtClean="0">
                <a:solidFill>
                  <a:srgbClr val="FF0000"/>
                </a:solidFill>
              </a:rPr>
              <a:t>0</a:t>
            </a:r>
            <a:endParaRPr lang="en-US" dirty="0"/>
          </a:p>
        </p:txBody>
      </p:sp>
      <p:sp>
        <p:nvSpPr>
          <p:cNvPr id="27" name="TextBox 26"/>
          <p:cNvSpPr txBox="1"/>
          <p:nvPr/>
        </p:nvSpPr>
        <p:spPr>
          <a:xfrm>
            <a:off x="457200" y="4251810"/>
            <a:ext cx="4301074" cy="738664"/>
          </a:xfrm>
          <a:prstGeom prst="rect">
            <a:avLst/>
          </a:prstGeom>
          <a:noFill/>
          <a:ln>
            <a:solidFill>
              <a:schemeClr val="accent5">
                <a:lumMod val="40000"/>
                <a:lumOff val="6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b="1" dirty="0" smtClean="0"/>
              <a:t>FSN: </a:t>
            </a:r>
          </a:p>
          <a:p>
            <a:r>
              <a:rPr lang="en-US" dirty="0" smtClean="0"/>
              <a:t>X due to (Y co-occurrent with and due to Z)</a:t>
            </a:r>
          </a:p>
          <a:p>
            <a:r>
              <a:rPr lang="en-US" dirty="0" smtClean="0"/>
              <a:t>?=X due to Y co-occurrent with and due to Z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258190" y="2996522"/>
            <a:ext cx="3466844" cy="3293209"/>
          </a:xfrm>
          <a:prstGeom prst="rect">
            <a:avLst/>
          </a:prstGeom>
          <a:noFill/>
          <a:ln>
            <a:solidFill>
              <a:srgbClr val="FF6600"/>
            </a:solidFill>
          </a:ln>
        </p:spPr>
        <p:txBody>
          <a:bodyPr wrap="square" rtlCol="0">
            <a:spAutoFit/>
          </a:bodyPr>
          <a:lstStyle/>
          <a:p>
            <a:r>
              <a:rPr lang="en-US" b="1" dirty="0" smtClean="0"/>
              <a:t>New Definition:</a:t>
            </a:r>
          </a:p>
          <a:p>
            <a:r>
              <a:rPr lang="en-US" dirty="0" smtClean="0"/>
              <a:t>LP_X</a:t>
            </a:r>
            <a:endParaRPr lang="en-US" dirty="0"/>
          </a:p>
          <a:p>
            <a:r>
              <a:rPr lang="en-US" dirty="0"/>
              <a:t> and (RoleGroup some </a:t>
            </a:r>
          </a:p>
          <a:p>
            <a:r>
              <a:rPr lang="en-US" dirty="0"/>
              <a:t>    ((dueTo some LP_Y)</a:t>
            </a:r>
          </a:p>
          <a:p>
            <a:r>
              <a:rPr lang="en-US" dirty="0"/>
              <a:t>     and (findingSite some X_structure)</a:t>
            </a:r>
          </a:p>
          <a:p>
            <a:r>
              <a:rPr lang="en-US" dirty="0"/>
              <a:t>     and (associatedMorphology some X_morphology))</a:t>
            </a:r>
            <a:r>
              <a:rPr lang="en-US" dirty="0" smtClean="0"/>
              <a:t>)</a:t>
            </a:r>
          </a:p>
          <a:p>
            <a:r>
              <a:rPr lang="en-US" dirty="0"/>
              <a:t>a</a:t>
            </a:r>
            <a:r>
              <a:rPr lang="en-US" dirty="0" smtClean="0"/>
              <a:t>nd LPY</a:t>
            </a:r>
            <a:endParaRPr lang="en-US" dirty="0"/>
          </a:p>
          <a:p>
            <a:r>
              <a:rPr lang="en-US" dirty="0"/>
              <a:t> and (RoleGroup some </a:t>
            </a:r>
          </a:p>
          <a:p>
            <a:r>
              <a:rPr lang="en-US" dirty="0"/>
              <a:t>    ((dueTo some LP_Z)</a:t>
            </a:r>
          </a:p>
          <a:p>
            <a:r>
              <a:rPr lang="en-US" dirty="0"/>
              <a:t>     and (findingSite some Y_structure)</a:t>
            </a:r>
          </a:p>
          <a:p>
            <a:r>
              <a:rPr lang="en-US" dirty="0"/>
              <a:t>     and (associatedMorphology some Y_morphology))</a:t>
            </a:r>
            <a:r>
              <a:rPr lang="en-US" dirty="0" smtClean="0"/>
              <a:t>)</a:t>
            </a:r>
          </a:p>
          <a:p>
            <a:r>
              <a:rPr lang="en-US" dirty="0"/>
              <a:t> and </a:t>
            </a:r>
            <a:r>
              <a:rPr lang="en-US" dirty="0" smtClean="0"/>
              <a:t>LP_Z</a:t>
            </a:r>
            <a:endParaRPr lang="en-US" dirty="0"/>
          </a:p>
          <a:p>
            <a:r>
              <a:rPr lang="en-US" sz="1200" dirty="0" smtClean="0">
                <a:solidFill>
                  <a:srgbClr val="FF0000"/>
                </a:solidFill>
              </a:rPr>
              <a:t>Issue</a:t>
            </a:r>
            <a:r>
              <a:rPr lang="en-US" sz="1200" dirty="0">
                <a:solidFill>
                  <a:srgbClr val="FF0000"/>
                </a:solidFill>
              </a:rPr>
              <a:t>: this definition is equivalent to </a:t>
            </a:r>
            <a:r>
              <a:rPr lang="en-US" sz="1200" dirty="0" smtClean="0">
                <a:solidFill>
                  <a:srgbClr val="FF0000"/>
                </a:solidFill>
              </a:rPr>
              <a:t>P_330</a:t>
            </a:r>
            <a:endParaRPr lang="en-US" sz="1200" dirty="0"/>
          </a:p>
        </p:txBody>
      </p:sp>
      <p:sp>
        <p:nvSpPr>
          <p:cNvPr id="7" name="TextBox 6"/>
          <p:cNvSpPr txBox="1"/>
          <p:nvPr/>
        </p:nvSpPr>
        <p:spPr>
          <a:xfrm>
            <a:off x="457200" y="5105219"/>
            <a:ext cx="4690645" cy="1169551"/>
          </a:xfrm>
          <a:prstGeom prst="rect">
            <a:avLst/>
          </a:prstGeom>
          <a:noFill/>
          <a:ln>
            <a:solidFill>
              <a:schemeClr val="accent5">
                <a:lumMod val="40000"/>
                <a:lumOff val="6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b="1" dirty="0" smtClean="0"/>
              <a:t>Example:</a:t>
            </a:r>
          </a:p>
          <a:p>
            <a:r>
              <a:rPr lang="en-US" dirty="0">
                <a:latin typeface="Lucida Grande"/>
                <a:ea typeface="Lucida Grande"/>
                <a:cs typeface="Lucida Grande"/>
              </a:rPr>
              <a:t>Gallbladder calculus with acute cholecystitis and obstruction (disorder</a:t>
            </a:r>
            <a:r>
              <a:rPr lang="en-US" dirty="0" smtClean="0">
                <a:latin typeface="Lucida Grande"/>
                <a:ea typeface="Lucida Grande"/>
                <a:cs typeface="Lucida Grande"/>
              </a:rPr>
              <a:t>)</a:t>
            </a:r>
          </a:p>
          <a:p>
            <a:r>
              <a:rPr lang="en-US" dirty="0" smtClean="0">
                <a:latin typeface="Lucida Grande"/>
                <a:ea typeface="Lucida Grande"/>
                <a:cs typeface="Lucida Grande"/>
              </a:rPr>
              <a:t>=Acute </a:t>
            </a:r>
            <a:r>
              <a:rPr lang="en-US" dirty="0">
                <a:latin typeface="Lucida Grande"/>
                <a:ea typeface="Lucida Grande"/>
                <a:cs typeface="Lucida Grande"/>
              </a:rPr>
              <a:t>cholecystitis due to (gallbladder obstruction </a:t>
            </a:r>
            <a:r>
              <a:rPr lang="en-US" dirty="0" smtClean="0">
                <a:latin typeface="Lucida Grande"/>
                <a:ea typeface="Lucida Grande"/>
                <a:cs typeface="Lucida Grande"/>
              </a:rPr>
              <a:t>due to </a:t>
            </a:r>
            <a:r>
              <a:rPr lang="en-US" dirty="0">
                <a:latin typeface="Lucida Grande"/>
                <a:ea typeface="Lucida Grande"/>
                <a:cs typeface="Lucida Grande"/>
              </a:rPr>
              <a:t>and </a:t>
            </a:r>
            <a:r>
              <a:rPr lang="en-US" dirty="0" smtClean="0">
                <a:latin typeface="Lucida Grande"/>
                <a:ea typeface="Lucida Grande"/>
                <a:cs typeface="Lucida Grande"/>
              </a:rPr>
              <a:t>co-occurrent </a:t>
            </a:r>
            <a:r>
              <a:rPr lang="en-US" dirty="0">
                <a:latin typeface="Lucida Grande"/>
                <a:ea typeface="Lucida Grande"/>
                <a:cs typeface="Lucida Grande"/>
              </a:rPr>
              <a:t>with gallbladder calculus</a:t>
            </a:r>
            <a:r>
              <a:rPr lang="en-US" dirty="0" smtClean="0">
                <a:latin typeface="Lucida Grande"/>
                <a:ea typeface="Lucida Grande"/>
                <a:cs typeface="Lucida Grande"/>
              </a:rPr>
              <a:t>)</a:t>
            </a:r>
            <a:endParaRPr lang="en-US" dirty="0" smtClean="0"/>
          </a:p>
        </p:txBody>
      </p:sp>
      <p:cxnSp>
        <p:nvCxnSpPr>
          <p:cNvPr id="15" name="Straight Connector 14"/>
          <p:cNvCxnSpPr>
            <a:stCxn id="5" idx="3"/>
            <a:endCxn id="6" idx="1"/>
          </p:cNvCxnSpPr>
          <p:nvPr/>
        </p:nvCxnSpPr>
        <p:spPr>
          <a:xfrm flipV="1">
            <a:off x="2895967" y="2449385"/>
            <a:ext cx="1626760" cy="11967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5777412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1800" dirty="0"/>
              <a:t>Pattern </a:t>
            </a:r>
            <a:r>
              <a:rPr lang="en-US" sz="1800" dirty="0" smtClean="0"/>
              <a:t>330: </a:t>
            </a:r>
            <a:r>
              <a:rPr lang="en-US" sz="1800" dirty="0"/>
              <a:t>(X co-occurrent with and due to Y) and (Y co-occurrent with and due to Z)</a:t>
            </a:r>
          </a:p>
        </p:txBody>
      </p:sp>
      <p:sp>
        <p:nvSpPr>
          <p:cNvPr id="4" name="Rectangle 3"/>
          <p:cNvSpPr/>
          <p:nvPr/>
        </p:nvSpPr>
        <p:spPr>
          <a:xfrm>
            <a:off x="4522727" y="2276660"/>
            <a:ext cx="391674" cy="345449"/>
          </a:xfrm>
          <a:prstGeom prst="rect">
            <a:avLst/>
          </a:prstGeom>
          <a:solidFill>
            <a:srgbClr val="000090"/>
          </a:solidFill>
          <a:ln w="19050" cmpd="sng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Z</a:t>
            </a:r>
          </a:p>
        </p:txBody>
      </p:sp>
      <p:cxnSp>
        <p:nvCxnSpPr>
          <p:cNvPr id="5" name="Straight Connector 4"/>
          <p:cNvCxnSpPr>
            <a:endCxn id="7" idx="2"/>
          </p:cNvCxnSpPr>
          <p:nvPr/>
        </p:nvCxnSpPr>
        <p:spPr>
          <a:xfrm flipV="1">
            <a:off x="2700130" y="1628389"/>
            <a:ext cx="875686" cy="648271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" name="Curved Connector 5"/>
          <p:cNvCxnSpPr>
            <a:stCxn id="4" idx="2"/>
            <a:endCxn id="8" idx="2"/>
          </p:cNvCxnSpPr>
          <p:nvPr/>
        </p:nvCxnSpPr>
        <p:spPr>
          <a:xfrm rot="5400000">
            <a:off x="3697380" y="1624859"/>
            <a:ext cx="23934" cy="2018434"/>
          </a:xfrm>
          <a:prstGeom prst="curvedConnector3">
            <a:avLst>
              <a:gd name="adj1" fmla="val 1055127"/>
            </a:avLst>
          </a:prstGeom>
          <a:ln>
            <a:headEnd type="arrow"/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Rectangle 6"/>
          <p:cNvSpPr/>
          <p:nvPr/>
        </p:nvSpPr>
        <p:spPr>
          <a:xfrm>
            <a:off x="3379979" y="1259006"/>
            <a:ext cx="391674" cy="369383"/>
          </a:xfrm>
          <a:prstGeom prst="rect">
            <a:avLst/>
          </a:prstGeom>
          <a:solidFill>
            <a:srgbClr val="000090"/>
          </a:solidFill>
          <a:ln w="19050" cmpd="sng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X</a:t>
            </a:r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2504293" y="2276660"/>
            <a:ext cx="391674" cy="369383"/>
          </a:xfrm>
          <a:prstGeom prst="rect">
            <a:avLst/>
          </a:prstGeom>
          <a:solidFill>
            <a:srgbClr val="000090"/>
          </a:solidFill>
          <a:ln w="19050" cmpd="sng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Y</a:t>
            </a:r>
          </a:p>
        </p:txBody>
      </p:sp>
      <p:cxnSp>
        <p:nvCxnSpPr>
          <p:cNvPr id="9" name="Curved Connector 8"/>
          <p:cNvCxnSpPr>
            <a:stCxn id="7" idx="1"/>
            <a:endCxn id="8" idx="1"/>
          </p:cNvCxnSpPr>
          <p:nvPr/>
        </p:nvCxnSpPr>
        <p:spPr>
          <a:xfrm rot="10800000" flipV="1">
            <a:off x="2504293" y="1443698"/>
            <a:ext cx="875686" cy="1017654"/>
          </a:xfrm>
          <a:prstGeom prst="curvedConnector3">
            <a:avLst>
              <a:gd name="adj1" fmla="val 126105"/>
            </a:avLst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>
            <a:stCxn id="8" idx="3"/>
            <a:endCxn id="4" idx="1"/>
          </p:cNvCxnSpPr>
          <p:nvPr/>
        </p:nvCxnSpPr>
        <p:spPr>
          <a:xfrm flipV="1">
            <a:off x="2895967" y="2449385"/>
            <a:ext cx="1626760" cy="11967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457200" y="3018071"/>
            <a:ext cx="4735735" cy="1046440"/>
          </a:xfrm>
          <a:prstGeom prst="rect">
            <a:avLst/>
          </a:prstGeom>
          <a:noFill/>
          <a:ln>
            <a:solidFill>
              <a:schemeClr val="accent5">
                <a:lumMod val="40000"/>
                <a:lumOff val="6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b="1" dirty="0" smtClean="0"/>
              <a:t>Definition: </a:t>
            </a:r>
          </a:p>
          <a:p>
            <a:r>
              <a:rPr lang="en-US" sz="1200" dirty="0" smtClean="0"/>
              <a:t>(X and Y) and (due to  some Y) and (Y and Z) and (due to some Z )</a:t>
            </a:r>
          </a:p>
          <a:p>
            <a:r>
              <a:rPr lang="en-US" sz="1200" dirty="0" smtClean="0"/>
              <a:t>=X and Y and Z and (due to some Y) and (due to some Z)</a:t>
            </a:r>
          </a:p>
          <a:p>
            <a:r>
              <a:rPr lang="en-US" sz="1200" dirty="0" smtClean="0"/>
              <a:t>=X and Y and Z and due to some Y and due to some </a:t>
            </a:r>
            <a:r>
              <a:rPr lang="en-US" sz="1200" dirty="0" smtClean="0"/>
              <a:t>Z</a:t>
            </a:r>
          </a:p>
          <a:p>
            <a:r>
              <a:rPr lang="en-US" sz="1200" dirty="0">
                <a:solidFill>
                  <a:srgbClr val="FF0000"/>
                </a:solidFill>
              </a:rPr>
              <a:t>Issue: this definition is equivalent to </a:t>
            </a:r>
            <a:r>
              <a:rPr lang="en-US" sz="1200" dirty="0" smtClean="0">
                <a:solidFill>
                  <a:srgbClr val="FF0000"/>
                </a:solidFill>
              </a:rPr>
              <a:t>P_230</a:t>
            </a:r>
            <a:endParaRPr lang="en-US" sz="1200" dirty="0"/>
          </a:p>
        </p:txBody>
      </p:sp>
      <p:sp>
        <p:nvSpPr>
          <p:cNvPr id="13" name="TextBox 12"/>
          <p:cNvSpPr txBox="1"/>
          <p:nvPr/>
        </p:nvSpPr>
        <p:spPr>
          <a:xfrm>
            <a:off x="457200" y="4158758"/>
            <a:ext cx="4735735" cy="861774"/>
          </a:xfrm>
          <a:prstGeom prst="rect">
            <a:avLst/>
          </a:prstGeom>
          <a:noFill/>
          <a:ln>
            <a:solidFill>
              <a:schemeClr val="accent5">
                <a:lumMod val="40000"/>
                <a:lumOff val="6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b="1" dirty="0" smtClean="0"/>
              <a:t>FSN: </a:t>
            </a:r>
          </a:p>
          <a:p>
            <a:r>
              <a:rPr lang="en-US" sz="1200" dirty="0" smtClean="0"/>
              <a:t>(X co-occurrent with and due to Y) and (Y co-occurrent with and due to Z)</a:t>
            </a:r>
          </a:p>
          <a:p>
            <a:r>
              <a:rPr lang="en-US" sz="1200" dirty="0" smtClean="0"/>
              <a:t>=X co-occurrent with and due to Y co-occurrent with and due to </a:t>
            </a:r>
            <a:r>
              <a:rPr lang="en-US" sz="1200" dirty="0" smtClean="0"/>
              <a:t>Z</a:t>
            </a:r>
            <a:endParaRPr lang="en-US" sz="1200" dirty="0" smtClean="0"/>
          </a:p>
        </p:txBody>
      </p:sp>
      <p:sp>
        <p:nvSpPr>
          <p:cNvPr id="3" name="TextBox 2"/>
          <p:cNvSpPr txBox="1"/>
          <p:nvPr/>
        </p:nvSpPr>
        <p:spPr>
          <a:xfrm>
            <a:off x="457199" y="5089403"/>
            <a:ext cx="4735735" cy="1231106"/>
          </a:xfrm>
          <a:prstGeom prst="rect">
            <a:avLst/>
          </a:prstGeom>
          <a:noFill/>
          <a:ln>
            <a:solidFill>
              <a:schemeClr val="accent5">
                <a:lumMod val="40000"/>
                <a:lumOff val="6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b="1" dirty="0" smtClean="0"/>
              <a:t>Example:</a:t>
            </a:r>
          </a:p>
          <a:p>
            <a:r>
              <a:rPr lang="en-US" sz="1200" dirty="0">
                <a:latin typeface="Lucida Grande"/>
                <a:ea typeface="Lucida Grande"/>
                <a:cs typeface="Lucida Grande"/>
              </a:rPr>
              <a:t>Acute gangrenous appendicitis with perforation AND peritonitis (disorder</a:t>
            </a:r>
            <a:r>
              <a:rPr lang="en-US" sz="1200" dirty="0" smtClean="0">
                <a:latin typeface="Lucida Grande"/>
                <a:ea typeface="Lucida Grande"/>
                <a:cs typeface="Lucida Grande"/>
              </a:rPr>
              <a:t>)</a:t>
            </a:r>
          </a:p>
          <a:p>
            <a:r>
              <a:rPr lang="en-US" sz="1200" dirty="0" smtClean="0">
                <a:latin typeface="Lucida Grande"/>
                <a:ea typeface="Lucida Grande"/>
                <a:cs typeface="Lucida Grande"/>
              </a:rPr>
              <a:t>=Peritonitis </a:t>
            </a:r>
            <a:r>
              <a:rPr lang="en-US" sz="1200" dirty="0">
                <a:latin typeface="Lucida Grande"/>
                <a:ea typeface="Lucida Grande"/>
                <a:cs typeface="Lucida Grande"/>
              </a:rPr>
              <a:t>due to and concurrent with perforation of appendix due to and concurrent with acute gangrenous appendicitis</a:t>
            </a:r>
            <a:endParaRPr lang="en-US" sz="1200" dirty="0"/>
          </a:p>
        </p:txBody>
      </p:sp>
      <p:sp>
        <p:nvSpPr>
          <p:cNvPr id="14" name="TextBox 13"/>
          <p:cNvSpPr txBox="1"/>
          <p:nvPr/>
        </p:nvSpPr>
        <p:spPr>
          <a:xfrm>
            <a:off x="5258190" y="2996522"/>
            <a:ext cx="3466844" cy="3293209"/>
          </a:xfrm>
          <a:prstGeom prst="rect">
            <a:avLst/>
          </a:prstGeom>
          <a:noFill/>
          <a:ln>
            <a:solidFill>
              <a:srgbClr val="FF6600"/>
            </a:solidFill>
          </a:ln>
        </p:spPr>
        <p:txBody>
          <a:bodyPr wrap="square" rtlCol="0">
            <a:spAutoFit/>
          </a:bodyPr>
          <a:lstStyle/>
          <a:p>
            <a:r>
              <a:rPr lang="en-US" b="1" dirty="0" smtClean="0"/>
              <a:t>New Definition:</a:t>
            </a:r>
          </a:p>
          <a:p>
            <a:r>
              <a:rPr lang="en-US" dirty="0" smtClean="0"/>
              <a:t>LP_X</a:t>
            </a:r>
            <a:endParaRPr lang="en-US" dirty="0"/>
          </a:p>
          <a:p>
            <a:r>
              <a:rPr lang="en-US" dirty="0"/>
              <a:t> and (RoleGroup some </a:t>
            </a:r>
          </a:p>
          <a:p>
            <a:r>
              <a:rPr lang="en-US" dirty="0"/>
              <a:t>    ((dueTo some LP_Y)</a:t>
            </a:r>
          </a:p>
          <a:p>
            <a:r>
              <a:rPr lang="en-US" dirty="0"/>
              <a:t>     and (findingSite some X_structure)</a:t>
            </a:r>
          </a:p>
          <a:p>
            <a:r>
              <a:rPr lang="en-US" dirty="0"/>
              <a:t>     and (associatedMorphology some X_morphology))</a:t>
            </a:r>
            <a:r>
              <a:rPr lang="en-US" dirty="0" smtClean="0"/>
              <a:t>)</a:t>
            </a:r>
          </a:p>
          <a:p>
            <a:r>
              <a:rPr lang="en-US" dirty="0"/>
              <a:t>a</a:t>
            </a:r>
            <a:r>
              <a:rPr lang="en-US" dirty="0" smtClean="0"/>
              <a:t>nd LPY</a:t>
            </a:r>
            <a:endParaRPr lang="en-US" dirty="0"/>
          </a:p>
          <a:p>
            <a:r>
              <a:rPr lang="en-US" dirty="0"/>
              <a:t> and (RoleGroup some </a:t>
            </a:r>
          </a:p>
          <a:p>
            <a:r>
              <a:rPr lang="en-US" dirty="0"/>
              <a:t>    ((dueTo some LP_Z)</a:t>
            </a:r>
          </a:p>
          <a:p>
            <a:r>
              <a:rPr lang="en-US" dirty="0"/>
              <a:t>     and (findingSite some Y_structure)</a:t>
            </a:r>
          </a:p>
          <a:p>
            <a:r>
              <a:rPr lang="en-US" dirty="0"/>
              <a:t>     and (associatedMorphology some Y_morphology))</a:t>
            </a:r>
            <a:r>
              <a:rPr lang="en-US" dirty="0" smtClean="0"/>
              <a:t>)</a:t>
            </a:r>
          </a:p>
          <a:p>
            <a:r>
              <a:rPr lang="en-US" dirty="0"/>
              <a:t> and </a:t>
            </a:r>
            <a:r>
              <a:rPr lang="en-US" dirty="0" smtClean="0"/>
              <a:t>LP_Z</a:t>
            </a:r>
            <a:endParaRPr lang="en-US" dirty="0"/>
          </a:p>
          <a:p>
            <a:r>
              <a:rPr lang="en-US" sz="1200" dirty="0">
                <a:solidFill>
                  <a:srgbClr val="FF0000"/>
                </a:solidFill>
              </a:rPr>
              <a:t>Issue: this definition is equivalent to </a:t>
            </a:r>
            <a:r>
              <a:rPr lang="en-US" sz="1200" dirty="0" smtClean="0">
                <a:solidFill>
                  <a:srgbClr val="FF0000"/>
                </a:solidFill>
              </a:rPr>
              <a:t>P_230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123630125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2000" dirty="0"/>
              <a:t>Pattern </a:t>
            </a:r>
            <a:r>
              <a:rPr lang="en-US" sz="2000" dirty="0" smtClean="0"/>
              <a:t>232: </a:t>
            </a:r>
            <a:r>
              <a:rPr lang="en-US" sz="2000" dirty="0"/>
              <a:t>(X due to Y) and (X due to Z) and (Y co-occurrent with and due to Z)</a:t>
            </a:r>
          </a:p>
        </p:txBody>
      </p:sp>
      <p:sp>
        <p:nvSpPr>
          <p:cNvPr id="4" name="Rectangle 3"/>
          <p:cNvSpPr/>
          <p:nvPr/>
        </p:nvSpPr>
        <p:spPr>
          <a:xfrm>
            <a:off x="4522727" y="2276660"/>
            <a:ext cx="391674" cy="345449"/>
          </a:xfrm>
          <a:prstGeom prst="rect">
            <a:avLst/>
          </a:prstGeom>
          <a:solidFill>
            <a:srgbClr val="000090"/>
          </a:solidFill>
          <a:ln w="19050" cmpd="sng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Z</a:t>
            </a:r>
          </a:p>
        </p:txBody>
      </p:sp>
      <p:cxnSp>
        <p:nvCxnSpPr>
          <p:cNvPr id="6" name="Curved Connector 5"/>
          <p:cNvCxnSpPr>
            <a:stCxn id="4" idx="2"/>
            <a:endCxn id="8" idx="2"/>
          </p:cNvCxnSpPr>
          <p:nvPr/>
        </p:nvCxnSpPr>
        <p:spPr>
          <a:xfrm rot="5400000">
            <a:off x="3697380" y="1624859"/>
            <a:ext cx="23934" cy="2018434"/>
          </a:xfrm>
          <a:prstGeom prst="curvedConnector3">
            <a:avLst>
              <a:gd name="adj1" fmla="val 1055127"/>
            </a:avLst>
          </a:prstGeom>
          <a:ln>
            <a:headEnd type="arrow"/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Rectangle 6"/>
          <p:cNvSpPr/>
          <p:nvPr/>
        </p:nvSpPr>
        <p:spPr>
          <a:xfrm>
            <a:off x="3379979" y="1259006"/>
            <a:ext cx="391674" cy="369383"/>
          </a:xfrm>
          <a:prstGeom prst="rect">
            <a:avLst/>
          </a:prstGeom>
          <a:solidFill>
            <a:srgbClr val="000090"/>
          </a:solidFill>
          <a:ln w="19050" cmpd="sng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X</a:t>
            </a:r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2504293" y="2276660"/>
            <a:ext cx="391674" cy="369383"/>
          </a:xfrm>
          <a:prstGeom prst="rect">
            <a:avLst/>
          </a:prstGeom>
          <a:solidFill>
            <a:srgbClr val="000090"/>
          </a:solidFill>
          <a:ln w="19050" cmpd="sng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Y</a:t>
            </a:r>
          </a:p>
        </p:txBody>
      </p:sp>
      <p:cxnSp>
        <p:nvCxnSpPr>
          <p:cNvPr id="9" name="Curved Connector 8"/>
          <p:cNvCxnSpPr>
            <a:stCxn id="7" idx="1"/>
            <a:endCxn id="8" idx="1"/>
          </p:cNvCxnSpPr>
          <p:nvPr/>
        </p:nvCxnSpPr>
        <p:spPr>
          <a:xfrm rot="10800000" flipV="1">
            <a:off x="2504293" y="1443698"/>
            <a:ext cx="875686" cy="1017654"/>
          </a:xfrm>
          <a:prstGeom prst="curvedConnector3">
            <a:avLst>
              <a:gd name="adj1" fmla="val 126105"/>
            </a:avLst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>
            <a:stCxn id="8" idx="3"/>
            <a:endCxn id="4" idx="1"/>
          </p:cNvCxnSpPr>
          <p:nvPr/>
        </p:nvCxnSpPr>
        <p:spPr>
          <a:xfrm flipV="1">
            <a:off x="2895967" y="2449385"/>
            <a:ext cx="1626760" cy="11967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" name="Curved Connector 11"/>
          <p:cNvCxnSpPr>
            <a:stCxn id="7" idx="3"/>
            <a:endCxn id="4" idx="3"/>
          </p:cNvCxnSpPr>
          <p:nvPr/>
        </p:nvCxnSpPr>
        <p:spPr>
          <a:xfrm>
            <a:off x="3771653" y="1443698"/>
            <a:ext cx="1142748" cy="1005687"/>
          </a:xfrm>
          <a:prstGeom prst="curvedConnector3">
            <a:avLst>
              <a:gd name="adj1" fmla="val 120004"/>
            </a:avLst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718707" y="3155204"/>
            <a:ext cx="6988946" cy="954107"/>
          </a:xfrm>
          <a:prstGeom prst="rect">
            <a:avLst/>
          </a:prstGeom>
          <a:noFill/>
          <a:ln>
            <a:solidFill>
              <a:schemeClr val="accent5">
                <a:lumMod val="40000"/>
                <a:lumOff val="6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b="1" dirty="0" smtClean="0"/>
              <a:t>Definition: </a:t>
            </a:r>
          </a:p>
          <a:p>
            <a:r>
              <a:rPr lang="en-US" dirty="0" smtClean="0"/>
              <a:t>X and (due to some Y) and (X due to  some Z) and (Y and Z) and (due to some Z)</a:t>
            </a:r>
          </a:p>
          <a:p>
            <a:r>
              <a:rPr lang="en-US" dirty="0" smtClean="0"/>
              <a:t>=X and Y and Z and (due to some Y) and (due to some Z)</a:t>
            </a:r>
          </a:p>
          <a:p>
            <a:r>
              <a:rPr lang="en-US" dirty="0" smtClean="0"/>
              <a:t>=X and Y and Z and due to some Y and due to some </a:t>
            </a:r>
            <a:r>
              <a:rPr lang="en-US" dirty="0" smtClean="0"/>
              <a:t>Z</a:t>
            </a:r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718707" y="4346137"/>
            <a:ext cx="6988946" cy="954107"/>
          </a:xfrm>
          <a:prstGeom prst="rect">
            <a:avLst/>
          </a:prstGeom>
          <a:noFill/>
          <a:ln>
            <a:solidFill>
              <a:schemeClr val="accent5">
                <a:lumMod val="40000"/>
                <a:lumOff val="6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b="1" dirty="0" smtClean="0"/>
              <a:t>FSN: </a:t>
            </a:r>
          </a:p>
          <a:p>
            <a:r>
              <a:rPr lang="en-US" dirty="0" smtClean="0"/>
              <a:t>(X due to Y) and (X due to Z) and (Y co-occurrent with and due to Z)</a:t>
            </a:r>
          </a:p>
          <a:p>
            <a:r>
              <a:rPr lang="en-US" dirty="0" smtClean="0"/>
              <a:t>=X due to (Y co-occurrent with and due to Z)</a:t>
            </a:r>
          </a:p>
          <a:p>
            <a:r>
              <a:rPr lang="en-US" dirty="0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3360654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Preliminary conclusions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The subtle differences between concepts cannot be fully represented by current modeling approach or </a:t>
            </a:r>
            <a:r>
              <a:rPr lang="en-US" dirty="0" smtClean="0"/>
              <a:t>introducing </a:t>
            </a:r>
            <a:r>
              <a:rPr lang="en-US" dirty="0" smtClean="0"/>
              <a:t>intermedium concept, such as X due to Y.  </a:t>
            </a:r>
          </a:p>
          <a:p>
            <a:pPr lvl="1"/>
            <a:r>
              <a:rPr lang="en-US" dirty="0" smtClean="0"/>
              <a:t>The proposed solution is to nest “due to” relationship in definition of the resulting conditions.</a:t>
            </a:r>
          </a:p>
          <a:p>
            <a:endParaRPr lang="en-US" dirty="0" smtClean="0"/>
          </a:p>
          <a:p>
            <a:r>
              <a:rPr lang="en-US" dirty="0" smtClean="0"/>
              <a:t>Difficult to represent clear meaning by FSN without parentheses</a:t>
            </a:r>
          </a:p>
          <a:p>
            <a:r>
              <a:rPr lang="en-US" dirty="0" smtClean="0"/>
              <a:t>It is not easy to determine patterns. Requests should be analysed against patterns to clarify the exact meaning for FSN and concept modeling</a:t>
            </a:r>
          </a:p>
          <a:p>
            <a:endParaRPr lang="en-US" dirty="0" smtClean="0"/>
          </a:p>
          <a:p>
            <a:r>
              <a:rPr lang="en-US" dirty="0" smtClean="0"/>
              <a:t>TODO:</a:t>
            </a:r>
            <a:endParaRPr lang="en-US" dirty="0"/>
          </a:p>
          <a:p>
            <a:pPr lvl="1"/>
            <a:r>
              <a:rPr lang="en-US" dirty="0" smtClean="0"/>
              <a:t>Common clinical patterns need to be identified and tested</a:t>
            </a:r>
          </a:p>
          <a:p>
            <a:pPr lvl="1"/>
            <a:r>
              <a:rPr lang="en-US" dirty="0" smtClean="0"/>
              <a:t>Patterns for FSNs and Concept modeling need to be established and tested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6650827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522727" y="2276660"/>
            <a:ext cx="391674" cy="345449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20000"/>
                  <a:lumOff val="80000"/>
                </a:schemeClr>
              </a:gs>
            </a:gsLst>
          </a:gradFill>
          <a:ln w="19050" cmpd="sng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Z</a:t>
            </a:r>
          </a:p>
        </p:txBody>
      </p:sp>
      <p:cxnSp>
        <p:nvCxnSpPr>
          <p:cNvPr id="6" name="Curved Connector 5"/>
          <p:cNvCxnSpPr>
            <a:stCxn id="4" idx="2"/>
            <a:endCxn id="8" idx="2"/>
          </p:cNvCxnSpPr>
          <p:nvPr/>
        </p:nvCxnSpPr>
        <p:spPr>
          <a:xfrm rot="5400000">
            <a:off x="3697380" y="1624859"/>
            <a:ext cx="23934" cy="2018434"/>
          </a:xfrm>
          <a:prstGeom prst="curvedConnector3">
            <a:avLst>
              <a:gd name="adj1" fmla="val 1055127"/>
            </a:avLst>
          </a:prstGeom>
          <a:ln>
            <a:headEnd type="arrow"/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Rectangle 6"/>
          <p:cNvSpPr/>
          <p:nvPr/>
        </p:nvSpPr>
        <p:spPr>
          <a:xfrm>
            <a:off x="3379979" y="1259006"/>
            <a:ext cx="391674" cy="369383"/>
          </a:xfrm>
          <a:prstGeom prst="rect">
            <a:avLst/>
          </a:prstGeom>
          <a:solidFill>
            <a:srgbClr val="000090"/>
          </a:solidFill>
          <a:ln w="19050" cmpd="sng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X</a:t>
            </a:r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2504293" y="2276660"/>
            <a:ext cx="391674" cy="369383"/>
          </a:xfrm>
          <a:prstGeom prst="rect">
            <a:avLst/>
          </a:prstGeom>
          <a:solidFill>
            <a:srgbClr val="000090"/>
          </a:solidFill>
          <a:ln w="19050" cmpd="sng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Y</a:t>
            </a:r>
          </a:p>
        </p:txBody>
      </p:sp>
      <p:cxnSp>
        <p:nvCxnSpPr>
          <p:cNvPr id="9" name="Curved Connector 8"/>
          <p:cNvCxnSpPr>
            <a:stCxn id="7" idx="1"/>
            <a:endCxn id="8" idx="1"/>
          </p:cNvCxnSpPr>
          <p:nvPr/>
        </p:nvCxnSpPr>
        <p:spPr>
          <a:xfrm rot="10800000" flipV="1">
            <a:off x="2504293" y="1443698"/>
            <a:ext cx="875686" cy="1017654"/>
          </a:xfrm>
          <a:prstGeom prst="curvedConnector3">
            <a:avLst>
              <a:gd name="adj1" fmla="val 126105"/>
            </a:avLst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457200" y="642918"/>
            <a:ext cx="6711673" cy="579433"/>
          </a:xfrm>
        </p:spPr>
        <p:txBody>
          <a:bodyPr>
            <a:normAutofit/>
          </a:bodyPr>
          <a:lstStyle/>
          <a:p>
            <a:r>
              <a:rPr lang="en-US" sz="1800" dirty="0" smtClean="0"/>
              <a:t>Pattern 220: (X due to Y) and (Y due to Z)</a:t>
            </a:r>
            <a:endParaRPr lang="en-US" sz="1800" dirty="0"/>
          </a:p>
        </p:txBody>
      </p:sp>
      <p:sp>
        <p:nvSpPr>
          <p:cNvPr id="14" name="TextBox 13"/>
          <p:cNvSpPr txBox="1"/>
          <p:nvPr/>
        </p:nvSpPr>
        <p:spPr>
          <a:xfrm>
            <a:off x="457200" y="3120824"/>
            <a:ext cx="4397556" cy="1169551"/>
          </a:xfrm>
          <a:prstGeom prst="rect">
            <a:avLst/>
          </a:prstGeom>
          <a:noFill/>
          <a:ln>
            <a:solidFill>
              <a:schemeClr val="accent5">
                <a:lumMod val="40000"/>
                <a:lumOff val="6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b="1" dirty="0" smtClean="0"/>
              <a:t>Definition: </a:t>
            </a:r>
          </a:p>
          <a:p>
            <a:r>
              <a:rPr lang="en-US" dirty="0" smtClean="0"/>
              <a:t>X and (due to some Y) and Y and (due to  some Z)</a:t>
            </a:r>
          </a:p>
          <a:p>
            <a:r>
              <a:rPr lang="en-US" dirty="0" smtClean="0"/>
              <a:t>=X and Y and (due to some Y) and (due to some Z)</a:t>
            </a:r>
          </a:p>
          <a:p>
            <a:r>
              <a:rPr lang="en-US" dirty="0" smtClean="0"/>
              <a:t>=X and Y and due to some Y and due to some Z</a:t>
            </a:r>
          </a:p>
          <a:p>
            <a:r>
              <a:rPr lang="en-US" dirty="0" smtClean="0">
                <a:solidFill>
                  <a:srgbClr val="FF0000"/>
                </a:solidFill>
              </a:rPr>
              <a:t>Issue</a:t>
            </a:r>
            <a:r>
              <a:rPr lang="en-US" dirty="0">
                <a:solidFill>
                  <a:srgbClr val="FF0000"/>
                </a:solidFill>
              </a:rPr>
              <a:t>: </a:t>
            </a:r>
            <a:r>
              <a:rPr lang="en-US" dirty="0">
                <a:solidFill>
                  <a:srgbClr val="FF0000"/>
                </a:solidFill>
              </a:rPr>
              <a:t>this definition is equivalent </a:t>
            </a:r>
            <a:r>
              <a:rPr lang="en-US" dirty="0" smtClean="0">
                <a:solidFill>
                  <a:srgbClr val="FF0000"/>
                </a:solidFill>
              </a:rPr>
              <a:t>to P_302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57201" y="4505819"/>
            <a:ext cx="4397556" cy="954107"/>
          </a:xfrm>
          <a:prstGeom prst="rect">
            <a:avLst/>
          </a:prstGeom>
          <a:noFill/>
          <a:ln>
            <a:solidFill>
              <a:schemeClr val="accent5">
                <a:lumMod val="40000"/>
                <a:lumOff val="6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b="1" dirty="0" smtClean="0"/>
              <a:t>FSN: </a:t>
            </a:r>
          </a:p>
          <a:p>
            <a:r>
              <a:rPr lang="en-US" dirty="0" smtClean="0"/>
              <a:t>(X due to Y) and (Y due to Z)</a:t>
            </a:r>
          </a:p>
          <a:p>
            <a:r>
              <a:rPr lang="en-US" dirty="0" smtClean="0"/>
              <a:t>=X due to Y due to Z</a:t>
            </a:r>
          </a:p>
          <a:p>
            <a:r>
              <a:rPr lang="en-US" dirty="0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001431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522727" y="2276660"/>
            <a:ext cx="391674" cy="345449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20000"/>
                  <a:lumOff val="80000"/>
                </a:schemeClr>
              </a:gs>
            </a:gsLst>
          </a:gradFill>
          <a:ln w="19050" cmpd="sng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Z</a:t>
            </a:r>
          </a:p>
        </p:txBody>
      </p:sp>
      <p:cxnSp>
        <p:nvCxnSpPr>
          <p:cNvPr id="5" name="Straight Connector 4"/>
          <p:cNvCxnSpPr>
            <a:endCxn id="7" idx="2"/>
          </p:cNvCxnSpPr>
          <p:nvPr/>
        </p:nvCxnSpPr>
        <p:spPr>
          <a:xfrm flipV="1">
            <a:off x="2700130" y="1628389"/>
            <a:ext cx="875686" cy="648271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" name="Curved Connector 5"/>
          <p:cNvCxnSpPr>
            <a:stCxn id="4" idx="3"/>
          </p:cNvCxnSpPr>
          <p:nvPr/>
        </p:nvCxnSpPr>
        <p:spPr>
          <a:xfrm flipH="1" flipV="1">
            <a:off x="3771653" y="1443698"/>
            <a:ext cx="1142748" cy="1005687"/>
          </a:xfrm>
          <a:prstGeom prst="curvedConnector3">
            <a:avLst>
              <a:gd name="adj1" fmla="val -20004"/>
            </a:avLst>
          </a:prstGeom>
          <a:ln>
            <a:headEnd type="arrow"/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Rectangle 6"/>
          <p:cNvSpPr/>
          <p:nvPr/>
        </p:nvSpPr>
        <p:spPr>
          <a:xfrm>
            <a:off x="3379979" y="1259006"/>
            <a:ext cx="391674" cy="369383"/>
          </a:xfrm>
          <a:prstGeom prst="rect">
            <a:avLst/>
          </a:prstGeom>
          <a:solidFill>
            <a:srgbClr val="000090"/>
          </a:solidFill>
          <a:ln w="19050" cmpd="sng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X</a:t>
            </a:r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2504293" y="2276660"/>
            <a:ext cx="391674" cy="369383"/>
          </a:xfrm>
          <a:prstGeom prst="rect">
            <a:avLst/>
          </a:prstGeom>
          <a:solidFill>
            <a:srgbClr val="000090"/>
          </a:solidFill>
          <a:ln w="19050" cmpd="sng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Y</a:t>
            </a:r>
          </a:p>
        </p:txBody>
      </p:sp>
      <p:cxnSp>
        <p:nvCxnSpPr>
          <p:cNvPr id="10" name="Curved Connector 9"/>
          <p:cNvCxnSpPr>
            <a:stCxn id="7" idx="1"/>
            <a:endCxn id="8" idx="1"/>
          </p:cNvCxnSpPr>
          <p:nvPr/>
        </p:nvCxnSpPr>
        <p:spPr>
          <a:xfrm rot="10800000" flipV="1">
            <a:off x="2504293" y="1443698"/>
            <a:ext cx="875686" cy="1017654"/>
          </a:xfrm>
          <a:prstGeom prst="curvedConnector3">
            <a:avLst>
              <a:gd name="adj1" fmla="val 126105"/>
            </a:avLst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1800" dirty="0" smtClean="0"/>
              <a:t>Pattern 302: (X co-occurrent with and due to Y) and (X due to Z)</a:t>
            </a:r>
            <a:endParaRPr lang="en-US" sz="1800" dirty="0"/>
          </a:p>
        </p:txBody>
      </p:sp>
      <p:sp>
        <p:nvSpPr>
          <p:cNvPr id="12" name="TextBox 11"/>
          <p:cNvSpPr txBox="1"/>
          <p:nvPr/>
        </p:nvSpPr>
        <p:spPr>
          <a:xfrm>
            <a:off x="457200" y="2955173"/>
            <a:ext cx="4750765" cy="1169551"/>
          </a:xfrm>
          <a:prstGeom prst="rect">
            <a:avLst/>
          </a:prstGeom>
          <a:noFill/>
          <a:ln>
            <a:solidFill>
              <a:schemeClr val="accent5">
                <a:lumMod val="40000"/>
                <a:lumOff val="6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b="1" dirty="0" smtClean="0"/>
              <a:t>Definition: </a:t>
            </a:r>
          </a:p>
          <a:p>
            <a:r>
              <a:rPr lang="en-US" dirty="0" smtClean="0"/>
              <a:t>X and Y and (due to some Y) and X and (due to some Z)</a:t>
            </a:r>
          </a:p>
          <a:p>
            <a:r>
              <a:rPr lang="en-US" dirty="0" smtClean="0"/>
              <a:t>=X and Y and (due to  some Y) and (due to some Z) </a:t>
            </a:r>
          </a:p>
          <a:p>
            <a:r>
              <a:rPr lang="en-US" dirty="0" smtClean="0"/>
              <a:t>=X and Y and due to some Y and due to some </a:t>
            </a:r>
            <a:r>
              <a:rPr lang="en-US" dirty="0" smtClean="0"/>
              <a:t>Z</a:t>
            </a:r>
          </a:p>
          <a:p>
            <a:r>
              <a:rPr lang="en-US" dirty="0">
                <a:solidFill>
                  <a:srgbClr val="FF0000"/>
                </a:solidFill>
              </a:rPr>
              <a:t>Issue: this definition is equivalent to </a:t>
            </a:r>
            <a:r>
              <a:rPr lang="en-US" dirty="0" smtClean="0">
                <a:solidFill>
                  <a:srgbClr val="FF0000"/>
                </a:solidFill>
              </a:rPr>
              <a:t>P_220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57201" y="4318943"/>
            <a:ext cx="4359980" cy="954107"/>
          </a:xfrm>
          <a:prstGeom prst="rect">
            <a:avLst/>
          </a:prstGeom>
          <a:noFill/>
          <a:ln>
            <a:solidFill>
              <a:schemeClr val="accent5">
                <a:lumMod val="40000"/>
                <a:lumOff val="6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b="1" dirty="0" smtClean="0"/>
              <a:t>FSN: </a:t>
            </a:r>
          </a:p>
          <a:p>
            <a:r>
              <a:rPr lang="en-US" dirty="0" smtClean="0"/>
              <a:t>(X co-occurrent with and due to Y) and (X due to Z)</a:t>
            </a:r>
          </a:p>
          <a:p>
            <a:r>
              <a:rPr lang="en-US" dirty="0" smtClean="0"/>
              <a:t>=X co-occurrent with and due to Y and X due to Z</a:t>
            </a:r>
          </a:p>
          <a:p>
            <a:r>
              <a:rPr lang="en-US" dirty="0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5140826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1800" dirty="0"/>
              <a:t>Pattern 320: (X co-occurrent with and due to Y) and (Y due to Z)</a:t>
            </a:r>
          </a:p>
        </p:txBody>
      </p:sp>
      <p:sp>
        <p:nvSpPr>
          <p:cNvPr id="4" name="Rectangle 3"/>
          <p:cNvSpPr/>
          <p:nvPr/>
        </p:nvSpPr>
        <p:spPr>
          <a:xfrm>
            <a:off x="4522727" y="2276660"/>
            <a:ext cx="391674" cy="345449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20000"/>
                  <a:lumOff val="80000"/>
                </a:schemeClr>
              </a:gs>
            </a:gsLst>
          </a:gradFill>
          <a:ln w="19050" cmpd="sng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Z</a:t>
            </a:r>
          </a:p>
        </p:txBody>
      </p:sp>
      <p:cxnSp>
        <p:nvCxnSpPr>
          <p:cNvPr id="5" name="Straight Connector 4"/>
          <p:cNvCxnSpPr>
            <a:endCxn id="7" idx="2"/>
          </p:cNvCxnSpPr>
          <p:nvPr/>
        </p:nvCxnSpPr>
        <p:spPr>
          <a:xfrm flipV="1">
            <a:off x="2700130" y="1628389"/>
            <a:ext cx="875686" cy="648271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" name="Curved Connector 5"/>
          <p:cNvCxnSpPr>
            <a:stCxn id="4" idx="2"/>
            <a:endCxn id="8" idx="2"/>
          </p:cNvCxnSpPr>
          <p:nvPr/>
        </p:nvCxnSpPr>
        <p:spPr>
          <a:xfrm rot="5400000">
            <a:off x="3697380" y="1624859"/>
            <a:ext cx="23934" cy="2018434"/>
          </a:xfrm>
          <a:prstGeom prst="curvedConnector3">
            <a:avLst>
              <a:gd name="adj1" fmla="val 1055127"/>
            </a:avLst>
          </a:prstGeom>
          <a:ln>
            <a:headEnd type="arrow"/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Rectangle 6"/>
          <p:cNvSpPr/>
          <p:nvPr/>
        </p:nvSpPr>
        <p:spPr>
          <a:xfrm>
            <a:off x="3379979" y="1259006"/>
            <a:ext cx="391674" cy="369383"/>
          </a:xfrm>
          <a:prstGeom prst="rect">
            <a:avLst/>
          </a:prstGeom>
          <a:solidFill>
            <a:srgbClr val="000090"/>
          </a:solidFill>
          <a:ln w="19050" cmpd="sng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X</a:t>
            </a:r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2504293" y="2276660"/>
            <a:ext cx="391674" cy="369383"/>
          </a:xfrm>
          <a:prstGeom prst="rect">
            <a:avLst/>
          </a:prstGeom>
          <a:solidFill>
            <a:srgbClr val="000090"/>
          </a:solidFill>
          <a:ln w="19050" cmpd="sng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Y</a:t>
            </a:r>
          </a:p>
        </p:txBody>
      </p:sp>
      <p:cxnSp>
        <p:nvCxnSpPr>
          <p:cNvPr id="9" name="Curved Connector 8"/>
          <p:cNvCxnSpPr>
            <a:stCxn id="7" idx="1"/>
            <a:endCxn id="8" idx="1"/>
          </p:cNvCxnSpPr>
          <p:nvPr/>
        </p:nvCxnSpPr>
        <p:spPr>
          <a:xfrm rot="10800000" flipV="1">
            <a:off x="2504293" y="1443698"/>
            <a:ext cx="875686" cy="1017654"/>
          </a:xfrm>
          <a:prstGeom prst="curvedConnector3">
            <a:avLst>
              <a:gd name="adj1" fmla="val 126105"/>
            </a:avLst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830421" y="3266881"/>
            <a:ext cx="5008813" cy="1384995"/>
          </a:xfrm>
          <a:prstGeom prst="rect">
            <a:avLst/>
          </a:prstGeom>
          <a:noFill/>
          <a:ln>
            <a:solidFill>
              <a:schemeClr val="accent5">
                <a:lumMod val="40000"/>
                <a:lumOff val="6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b="1" dirty="0" smtClean="0"/>
              <a:t>Definition: </a:t>
            </a:r>
          </a:p>
          <a:p>
            <a:r>
              <a:rPr lang="en-US" dirty="0" smtClean="0"/>
              <a:t>X and Y and (due to some Y) and Y and (due to some Z)</a:t>
            </a:r>
          </a:p>
          <a:p>
            <a:r>
              <a:rPr lang="en-US" dirty="0" smtClean="0"/>
              <a:t>=X and Y and (due to  some Y) and (due to some Z) </a:t>
            </a:r>
          </a:p>
          <a:p>
            <a:r>
              <a:rPr lang="en-US" dirty="0" smtClean="0"/>
              <a:t>=X and Y and due to some Y and due to some Z</a:t>
            </a:r>
          </a:p>
          <a:p>
            <a:endParaRPr lang="en-US" dirty="0"/>
          </a:p>
          <a:p>
            <a:r>
              <a:rPr lang="en-US" dirty="0" smtClean="0">
                <a:solidFill>
                  <a:srgbClr val="FF0000"/>
                </a:solidFill>
              </a:rPr>
              <a:t>Issue: X due to Z is inferred by above definition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840261" y="4886145"/>
            <a:ext cx="4998974" cy="954107"/>
          </a:xfrm>
          <a:prstGeom prst="rect">
            <a:avLst/>
          </a:prstGeom>
          <a:noFill/>
          <a:ln>
            <a:solidFill>
              <a:schemeClr val="accent5">
                <a:lumMod val="40000"/>
                <a:lumOff val="6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b="1" dirty="0" smtClean="0"/>
              <a:t>FSN: </a:t>
            </a:r>
          </a:p>
          <a:p>
            <a:r>
              <a:rPr lang="en-US" dirty="0" smtClean="0"/>
              <a:t>(X co-occurrent with and due to Y) and (Y due to Z)</a:t>
            </a:r>
          </a:p>
          <a:p>
            <a:r>
              <a:rPr lang="en-US" dirty="0" smtClean="0"/>
              <a:t>?=X co-occurrent with and due to Y due to Z</a:t>
            </a:r>
          </a:p>
          <a:p>
            <a:r>
              <a:rPr lang="en-US" dirty="0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5212954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dirty="0" smtClean="0"/>
              <a:t>X with Y patterns have been developed</a:t>
            </a:r>
          </a:p>
          <a:p>
            <a:endParaRPr lang="en-US" dirty="0" smtClean="0"/>
          </a:p>
          <a:p>
            <a:r>
              <a:rPr lang="en-US" dirty="0" smtClean="0"/>
              <a:t>Further </a:t>
            </a:r>
            <a:r>
              <a:rPr lang="en-US" dirty="0"/>
              <a:t>decomposition </a:t>
            </a:r>
            <a:r>
              <a:rPr lang="en-US" dirty="0" smtClean="0"/>
              <a:t>of some ‘X </a:t>
            </a:r>
            <a:r>
              <a:rPr lang="en-US" dirty="0"/>
              <a:t>with </a:t>
            </a:r>
            <a:r>
              <a:rPr lang="en-US" dirty="0" smtClean="0"/>
              <a:t>Y’ concepts </a:t>
            </a:r>
            <a:r>
              <a:rPr lang="en-US" dirty="0"/>
              <a:t>could result more than two </a:t>
            </a:r>
            <a:r>
              <a:rPr lang="en-US" dirty="0" smtClean="0"/>
              <a:t>conditions</a:t>
            </a:r>
          </a:p>
          <a:p>
            <a:r>
              <a:rPr lang="en-US" dirty="0" smtClean="0"/>
              <a:t>There are a number of concepts which combined more than two conditions in descriptions</a:t>
            </a:r>
          </a:p>
          <a:p>
            <a:pPr lvl="1"/>
            <a:r>
              <a:rPr lang="en-US" dirty="0" smtClean="0"/>
              <a:t>Concepts from classification systems, such ICD10, ICD-9-CM</a:t>
            </a:r>
          </a:p>
          <a:p>
            <a:pPr lvl="1"/>
            <a:r>
              <a:rPr lang="en-US" dirty="0" smtClean="0"/>
              <a:t>Compound clinical statements</a:t>
            </a:r>
          </a:p>
          <a:p>
            <a:endParaRPr lang="en-US" dirty="0"/>
          </a:p>
          <a:p>
            <a:r>
              <a:rPr lang="en-US" dirty="0" smtClean="0"/>
              <a:t>Purpose</a:t>
            </a:r>
          </a:p>
          <a:p>
            <a:pPr lvl="1"/>
            <a:r>
              <a:rPr lang="en-US" dirty="0" smtClean="0"/>
              <a:t>To understand and demonstrate complexity of combination beyond two conditions</a:t>
            </a:r>
          </a:p>
          <a:p>
            <a:pPr lvl="1"/>
            <a:r>
              <a:rPr lang="en-US" dirty="0" smtClean="0"/>
              <a:t>To investigate concept modeling </a:t>
            </a:r>
            <a:r>
              <a:rPr lang="en-US" dirty="0" smtClean="0"/>
              <a:t>for</a:t>
            </a:r>
            <a:r>
              <a:rPr lang="en-US" dirty="0" smtClean="0"/>
              <a:t> representing </a:t>
            </a:r>
            <a:r>
              <a:rPr lang="en-US" dirty="0" smtClean="0"/>
              <a:t>complex concepts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7003616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642918"/>
            <a:ext cx="6711673" cy="579433"/>
          </a:xfrm>
        </p:spPr>
        <p:txBody>
          <a:bodyPr>
            <a:noAutofit/>
          </a:bodyPr>
          <a:lstStyle/>
          <a:p>
            <a:r>
              <a:rPr lang="en-US" sz="1600" dirty="0" smtClean="0"/>
              <a:t>Pattern 212: (X due to Y) and (X due to Z) and (Y co-occurrent with Z)</a:t>
            </a:r>
            <a:endParaRPr lang="en-US" sz="1600" dirty="0"/>
          </a:p>
        </p:txBody>
      </p:sp>
      <p:sp>
        <p:nvSpPr>
          <p:cNvPr id="5" name="Rectangle 4"/>
          <p:cNvSpPr/>
          <p:nvPr/>
        </p:nvSpPr>
        <p:spPr>
          <a:xfrm>
            <a:off x="4522727" y="2276660"/>
            <a:ext cx="391674" cy="345449"/>
          </a:xfrm>
          <a:prstGeom prst="rect">
            <a:avLst/>
          </a:prstGeom>
          <a:solidFill>
            <a:srgbClr val="008000"/>
          </a:solidFill>
          <a:ln w="19050" cmpd="sng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Z</a:t>
            </a:r>
          </a:p>
        </p:txBody>
      </p:sp>
      <p:sp>
        <p:nvSpPr>
          <p:cNvPr id="7" name="Rectangle 6"/>
          <p:cNvSpPr/>
          <p:nvPr/>
        </p:nvSpPr>
        <p:spPr>
          <a:xfrm>
            <a:off x="3379979" y="1259006"/>
            <a:ext cx="391674" cy="369383"/>
          </a:xfrm>
          <a:prstGeom prst="rect">
            <a:avLst/>
          </a:prstGeom>
          <a:solidFill>
            <a:srgbClr val="000090"/>
          </a:solidFill>
          <a:ln w="19050" cmpd="sng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X</a:t>
            </a:r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2504293" y="2276660"/>
            <a:ext cx="391674" cy="369383"/>
          </a:xfrm>
          <a:prstGeom prst="rect">
            <a:avLst/>
          </a:prstGeom>
          <a:solidFill>
            <a:srgbClr val="008000"/>
          </a:solidFill>
          <a:ln w="19050" cmpd="sng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Y</a:t>
            </a:r>
          </a:p>
        </p:txBody>
      </p:sp>
      <p:cxnSp>
        <p:nvCxnSpPr>
          <p:cNvPr id="9" name="Curved Connector 8"/>
          <p:cNvCxnSpPr>
            <a:stCxn id="7" idx="1"/>
            <a:endCxn id="8" idx="1"/>
          </p:cNvCxnSpPr>
          <p:nvPr/>
        </p:nvCxnSpPr>
        <p:spPr>
          <a:xfrm rot="10800000" flipV="1">
            <a:off x="2504293" y="1443698"/>
            <a:ext cx="875686" cy="1017654"/>
          </a:xfrm>
          <a:prstGeom prst="curvedConnector3">
            <a:avLst>
              <a:gd name="adj1" fmla="val 126105"/>
            </a:avLst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>
            <a:stCxn id="8" idx="3"/>
            <a:endCxn id="5" idx="1"/>
          </p:cNvCxnSpPr>
          <p:nvPr/>
        </p:nvCxnSpPr>
        <p:spPr>
          <a:xfrm flipV="1">
            <a:off x="2895967" y="2449385"/>
            <a:ext cx="1626760" cy="11967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Curved Connector 10"/>
          <p:cNvCxnSpPr>
            <a:stCxn id="7" idx="3"/>
            <a:endCxn id="5" idx="3"/>
          </p:cNvCxnSpPr>
          <p:nvPr/>
        </p:nvCxnSpPr>
        <p:spPr>
          <a:xfrm>
            <a:off x="3771653" y="1443698"/>
            <a:ext cx="1142748" cy="1005687"/>
          </a:xfrm>
          <a:prstGeom prst="curvedConnector3">
            <a:avLst>
              <a:gd name="adj1" fmla="val 120004"/>
            </a:avLst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744883" y="3098739"/>
            <a:ext cx="5342349" cy="954107"/>
          </a:xfrm>
          <a:prstGeom prst="rect">
            <a:avLst/>
          </a:prstGeom>
          <a:noFill/>
          <a:ln>
            <a:solidFill>
              <a:schemeClr val="accent5">
                <a:lumMod val="40000"/>
                <a:lumOff val="6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b="1" dirty="0" smtClean="0"/>
              <a:t>Definition: </a:t>
            </a:r>
          </a:p>
          <a:p>
            <a:r>
              <a:rPr lang="en-US" dirty="0" smtClean="0"/>
              <a:t>X and (due to some Y) and (due to some Z) and (Y and Z)</a:t>
            </a:r>
          </a:p>
          <a:p>
            <a:r>
              <a:rPr lang="en-US" dirty="0" smtClean="0"/>
              <a:t>=X and Y and Z and (due to some Y) and (due to some Z)</a:t>
            </a:r>
          </a:p>
          <a:p>
            <a:r>
              <a:rPr lang="en-US" dirty="0" smtClean="0"/>
              <a:t>=X and Y and Z and due to some Y and due to some Z</a:t>
            </a:r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744885" y="4477536"/>
            <a:ext cx="5342348" cy="954107"/>
          </a:xfrm>
          <a:prstGeom prst="rect">
            <a:avLst/>
          </a:prstGeom>
          <a:noFill/>
          <a:ln>
            <a:solidFill>
              <a:schemeClr val="accent5">
                <a:lumMod val="40000"/>
                <a:lumOff val="6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b="1" dirty="0" smtClean="0"/>
              <a:t>FSN: </a:t>
            </a:r>
          </a:p>
          <a:p>
            <a:r>
              <a:rPr lang="en-US" dirty="0" smtClean="0"/>
              <a:t>(X due to Y) and (X due to Z) and (Y co-occurrent with Z)</a:t>
            </a:r>
          </a:p>
          <a:p>
            <a:r>
              <a:rPr lang="en-US" dirty="0" smtClean="0"/>
              <a:t>=X due to (Y co-occurrent with Z)</a:t>
            </a:r>
          </a:p>
          <a:p>
            <a:r>
              <a:rPr lang="en-US" dirty="0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8212572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000" dirty="0"/>
              <a:t>Pattern </a:t>
            </a:r>
            <a:r>
              <a:rPr lang="en-US" sz="2000" dirty="0" smtClean="0"/>
              <a:t>210: </a:t>
            </a:r>
            <a:r>
              <a:rPr lang="en-US" sz="2000" dirty="0"/>
              <a:t>(X due to Y) and (Y co-occurrent with Z)</a:t>
            </a:r>
          </a:p>
        </p:txBody>
      </p:sp>
      <p:sp>
        <p:nvSpPr>
          <p:cNvPr id="4" name="Rectangle 3"/>
          <p:cNvSpPr/>
          <p:nvPr/>
        </p:nvSpPr>
        <p:spPr>
          <a:xfrm>
            <a:off x="4522727" y="2276660"/>
            <a:ext cx="391674" cy="345449"/>
          </a:xfrm>
          <a:prstGeom prst="rect">
            <a:avLst/>
          </a:prstGeom>
          <a:solidFill>
            <a:srgbClr val="008000"/>
          </a:solidFill>
          <a:ln w="19050" cmpd="sng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Z</a:t>
            </a:r>
          </a:p>
        </p:txBody>
      </p:sp>
      <p:sp>
        <p:nvSpPr>
          <p:cNvPr id="5" name="Rectangle 4"/>
          <p:cNvSpPr/>
          <p:nvPr/>
        </p:nvSpPr>
        <p:spPr>
          <a:xfrm>
            <a:off x="3379979" y="1259006"/>
            <a:ext cx="391674" cy="369383"/>
          </a:xfrm>
          <a:prstGeom prst="rect">
            <a:avLst/>
          </a:prstGeom>
          <a:solidFill>
            <a:srgbClr val="000090"/>
          </a:solidFill>
          <a:ln w="19050" cmpd="sng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X</a:t>
            </a: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2504293" y="2276660"/>
            <a:ext cx="391674" cy="369383"/>
          </a:xfrm>
          <a:prstGeom prst="rect">
            <a:avLst/>
          </a:prstGeom>
          <a:solidFill>
            <a:srgbClr val="008000"/>
          </a:solidFill>
          <a:ln w="19050" cmpd="sng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Y</a:t>
            </a:r>
          </a:p>
        </p:txBody>
      </p:sp>
      <p:cxnSp>
        <p:nvCxnSpPr>
          <p:cNvPr id="7" name="Curved Connector 6"/>
          <p:cNvCxnSpPr>
            <a:stCxn id="5" idx="1"/>
            <a:endCxn id="6" idx="1"/>
          </p:cNvCxnSpPr>
          <p:nvPr/>
        </p:nvCxnSpPr>
        <p:spPr>
          <a:xfrm rot="10800000" flipV="1">
            <a:off x="2504293" y="1443698"/>
            <a:ext cx="875686" cy="1017654"/>
          </a:xfrm>
          <a:prstGeom prst="curvedConnector3">
            <a:avLst>
              <a:gd name="adj1" fmla="val 126105"/>
            </a:avLst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>
            <a:stCxn id="6" idx="3"/>
            <a:endCxn id="4" idx="1"/>
          </p:cNvCxnSpPr>
          <p:nvPr/>
        </p:nvCxnSpPr>
        <p:spPr>
          <a:xfrm flipV="1">
            <a:off x="2895967" y="2449385"/>
            <a:ext cx="1626760" cy="11967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744883" y="3076651"/>
            <a:ext cx="4042237" cy="954107"/>
          </a:xfrm>
          <a:prstGeom prst="rect">
            <a:avLst/>
          </a:prstGeom>
          <a:noFill/>
          <a:ln>
            <a:solidFill>
              <a:schemeClr val="accent5">
                <a:lumMod val="40000"/>
                <a:lumOff val="6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b="1" dirty="0" smtClean="0"/>
              <a:t>Definition: </a:t>
            </a:r>
          </a:p>
          <a:p>
            <a:r>
              <a:rPr lang="en-US" dirty="0" smtClean="0"/>
              <a:t>X and (due to some Y) and (Y and Z)</a:t>
            </a:r>
          </a:p>
          <a:p>
            <a:r>
              <a:rPr lang="en-US" dirty="0" smtClean="0"/>
              <a:t>=X and Y and Z and (due to some Y)</a:t>
            </a:r>
          </a:p>
          <a:p>
            <a:r>
              <a:rPr lang="en-US" dirty="0" smtClean="0"/>
              <a:t>=X and Y and Z and due to some Y</a:t>
            </a:r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744885" y="4320186"/>
            <a:ext cx="4042236" cy="954107"/>
          </a:xfrm>
          <a:prstGeom prst="rect">
            <a:avLst/>
          </a:prstGeom>
          <a:noFill/>
          <a:ln>
            <a:solidFill>
              <a:schemeClr val="accent5">
                <a:lumMod val="40000"/>
                <a:lumOff val="6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b="1" dirty="0" smtClean="0"/>
              <a:t>FSN: </a:t>
            </a:r>
          </a:p>
          <a:p>
            <a:r>
              <a:rPr lang="en-US" dirty="0" smtClean="0"/>
              <a:t>(X due to Y) and (Y co-occurrent with Z)</a:t>
            </a:r>
          </a:p>
          <a:p>
            <a:r>
              <a:rPr lang="en-US" dirty="0" smtClean="0"/>
              <a:t>=X due to Y co-occurrent with Z</a:t>
            </a:r>
          </a:p>
          <a:p>
            <a:r>
              <a:rPr lang="en-US" dirty="0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5247461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1800" dirty="0"/>
              <a:t>Pattern </a:t>
            </a:r>
            <a:r>
              <a:rPr lang="en-US" sz="1800" dirty="0" smtClean="0"/>
              <a:t>303 </a:t>
            </a:r>
            <a:r>
              <a:rPr lang="en-US" sz="1800" dirty="0"/>
              <a:t>: (X co-occurrent with and due to Y) and (X co-occurrent with and due to Z)</a:t>
            </a:r>
          </a:p>
        </p:txBody>
      </p:sp>
      <p:sp>
        <p:nvSpPr>
          <p:cNvPr id="4" name="Rectangle 3"/>
          <p:cNvSpPr/>
          <p:nvPr/>
        </p:nvSpPr>
        <p:spPr>
          <a:xfrm>
            <a:off x="4522727" y="2276660"/>
            <a:ext cx="391674" cy="345449"/>
          </a:xfrm>
          <a:prstGeom prst="rect">
            <a:avLst/>
          </a:prstGeom>
          <a:solidFill>
            <a:srgbClr val="000090"/>
          </a:solidFill>
          <a:ln w="19050" cmpd="sng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Z</a:t>
            </a:r>
          </a:p>
        </p:txBody>
      </p:sp>
      <p:sp>
        <p:nvSpPr>
          <p:cNvPr id="5" name="Rectangle 4"/>
          <p:cNvSpPr/>
          <p:nvPr/>
        </p:nvSpPr>
        <p:spPr>
          <a:xfrm>
            <a:off x="3379979" y="1259006"/>
            <a:ext cx="391674" cy="369383"/>
          </a:xfrm>
          <a:prstGeom prst="rect">
            <a:avLst/>
          </a:prstGeom>
          <a:solidFill>
            <a:srgbClr val="000090"/>
          </a:solidFill>
          <a:ln w="19050" cmpd="sng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X</a:t>
            </a: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2504293" y="2276660"/>
            <a:ext cx="391674" cy="369383"/>
          </a:xfrm>
          <a:prstGeom prst="rect">
            <a:avLst/>
          </a:prstGeom>
          <a:solidFill>
            <a:srgbClr val="000090"/>
          </a:solidFill>
          <a:ln w="19050" cmpd="sng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Y</a:t>
            </a:r>
          </a:p>
        </p:txBody>
      </p:sp>
      <p:cxnSp>
        <p:nvCxnSpPr>
          <p:cNvPr id="7" name="Curved Connector 6"/>
          <p:cNvCxnSpPr>
            <a:stCxn id="5" idx="1"/>
            <a:endCxn id="6" idx="1"/>
          </p:cNvCxnSpPr>
          <p:nvPr/>
        </p:nvCxnSpPr>
        <p:spPr>
          <a:xfrm rot="10800000" flipV="1">
            <a:off x="2504293" y="1443698"/>
            <a:ext cx="875686" cy="1017654"/>
          </a:xfrm>
          <a:prstGeom prst="curvedConnector3">
            <a:avLst>
              <a:gd name="adj1" fmla="val 126105"/>
            </a:avLst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>
            <a:stCxn id="5" idx="2"/>
            <a:endCxn id="4" idx="0"/>
          </p:cNvCxnSpPr>
          <p:nvPr/>
        </p:nvCxnSpPr>
        <p:spPr>
          <a:xfrm>
            <a:off x="3575816" y="1628389"/>
            <a:ext cx="1142748" cy="648271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>
            <a:stCxn id="5" idx="2"/>
            <a:endCxn id="6" idx="0"/>
          </p:cNvCxnSpPr>
          <p:nvPr/>
        </p:nvCxnSpPr>
        <p:spPr>
          <a:xfrm flipH="1">
            <a:off x="2700130" y="1628389"/>
            <a:ext cx="875686" cy="648271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" name="Curved Connector 13"/>
          <p:cNvCxnSpPr>
            <a:stCxn id="5" idx="3"/>
            <a:endCxn id="4" idx="3"/>
          </p:cNvCxnSpPr>
          <p:nvPr/>
        </p:nvCxnSpPr>
        <p:spPr>
          <a:xfrm>
            <a:off x="3771653" y="1443698"/>
            <a:ext cx="1142748" cy="1005687"/>
          </a:xfrm>
          <a:prstGeom prst="curvedConnector3">
            <a:avLst>
              <a:gd name="adj1" fmla="val 120004"/>
            </a:avLst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615093" y="2851684"/>
            <a:ext cx="5705108" cy="954107"/>
          </a:xfrm>
          <a:prstGeom prst="rect">
            <a:avLst/>
          </a:prstGeom>
          <a:noFill/>
          <a:ln>
            <a:solidFill>
              <a:schemeClr val="accent5">
                <a:lumMod val="40000"/>
                <a:lumOff val="6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b="1" dirty="0" smtClean="0"/>
              <a:t>Definition: </a:t>
            </a:r>
          </a:p>
          <a:p>
            <a:r>
              <a:rPr lang="en-US" dirty="0" smtClean="0"/>
              <a:t>(X and Y) and (due to  some Y) and (X and Z) and (X due to some Z)</a:t>
            </a:r>
          </a:p>
          <a:p>
            <a:r>
              <a:rPr lang="en-US" dirty="0" smtClean="0"/>
              <a:t>=X and Y and Z and (due to some Y) and (due to some Z)</a:t>
            </a:r>
          </a:p>
          <a:p>
            <a:r>
              <a:rPr lang="en-US" dirty="0" smtClean="0"/>
              <a:t>=X and Y and Z and due to some Y and due to some Z</a:t>
            </a:r>
            <a:endParaRPr lang="en-US" dirty="0"/>
          </a:p>
        </p:txBody>
      </p:sp>
      <p:sp>
        <p:nvSpPr>
          <p:cNvPr id="16" name="TextBox 15"/>
          <p:cNvSpPr txBox="1"/>
          <p:nvPr/>
        </p:nvSpPr>
        <p:spPr>
          <a:xfrm>
            <a:off x="615093" y="4064107"/>
            <a:ext cx="5705108" cy="954107"/>
          </a:xfrm>
          <a:prstGeom prst="rect">
            <a:avLst/>
          </a:prstGeom>
          <a:noFill/>
          <a:ln>
            <a:solidFill>
              <a:schemeClr val="accent5">
                <a:lumMod val="40000"/>
                <a:lumOff val="6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b="1" dirty="0" smtClean="0"/>
              <a:t>FSN: </a:t>
            </a:r>
          </a:p>
          <a:p>
            <a:r>
              <a:rPr lang="en-US" dirty="0" smtClean="0"/>
              <a:t>(X co-occurrent with and due to Y) and (X co-occurrent with and due to Z)</a:t>
            </a:r>
          </a:p>
          <a:p>
            <a:r>
              <a:rPr lang="en-US" dirty="0" smtClean="0"/>
              <a:t>=X co-occurrent with and due to (Y and Z</a:t>
            </a:r>
            <a:r>
              <a:rPr lang="en-US" dirty="0" smtClean="0"/>
              <a:t>)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62300578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1800" dirty="0"/>
              <a:t>Pattern </a:t>
            </a:r>
            <a:r>
              <a:rPr lang="en-US" sz="1800" dirty="0" smtClean="0"/>
              <a:t>323: </a:t>
            </a:r>
            <a:r>
              <a:rPr lang="en-US" sz="1800" dirty="0"/>
              <a:t>(X co-occurrent with and due to Y) and (X co-occurrent with and due to Z) and (Y due to Z)</a:t>
            </a:r>
          </a:p>
        </p:txBody>
      </p:sp>
      <p:sp>
        <p:nvSpPr>
          <p:cNvPr id="4" name="Rectangle 3"/>
          <p:cNvSpPr/>
          <p:nvPr/>
        </p:nvSpPr>
        <p:spPr>
          <a:xfrm>
            <a:off x="4522727" y="2276660"/>
            <a:ext cx="391674" cy="345449"/>
          </a:xfrm>
          <a:prstGeom prst="rect">
            <a:avLst/>
          </a:prstGeom>
          <a:solidFill>
            <a:srgbClr val="000090"/>
          </a:solidFill>
          <a:ln w="19050" cmpd="sng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Z</a:t>
            </a:r>
          </a:p>
        </p:txBody>
      </p:sp>
      <p:sp>
        <p:nvSpPr>
          <p:cNvPr id="5" name="Rectangle 4"/>
          <p:cNvSpPr/>
          <p:nvPr/>
        </p:nvSpPr>
        <p:spPr>
          <a:xfrm>
            <a:off x="3379979" y="1259006"/>
            <a:ext cx="391674" cy="369383"/>
          </a:xfrm>
          <a:prstGeom prst="rect">
            <a:avLst/>
          </a:prstGeom>
          <a:solidFill>
            <a:srgbClr val="000090"/>
          </a:solidFill>
          <a:ln w="19050" cmpd="sng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X</a:t>
            </a: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2504293" y="2276660"/>
            <a:ext cx="391674" cy="369383"/>
          </a:xfrm>
          <a:prstGeom prst="rect">
            <a:avLst/>
          </a:prstGeom>
          <a:solidFill>
            <a:srgbClr val="000090"/>
          </a:solidFill>
          <a:ln w="19050" cmpd="sng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Y</a:t>
            </a:r>
          </a:p>
        </p:txBody>
      </p:sp>
      <p:cxnSp>
        <p:nvCxnSpPr>
          <p:cNvPr id="7" name="Curved Connector 6"/>
          <p:cNvCxnSpPr>
            <a:stCxn id="5" idx="1"/>
            <a:endCxn id="6" idx="1"/>
          </p:cNvCxnSpPr>
          <p:nvPr/>
        </p:nvCxnSpPr>
        <p:spPr>
          <a:xfrm rot="10800000" flipV="1">
            <a:off x="2504293" y="1443698"/>
            <a:ext cx="875686" cy="1017654"/>
          </a:xfrm>
          <a:prstGeom prst="curvedConnector3">
            <a:avLst>
              <a:gd name="adj1" fmla="val 126105"/>
            </a:avLst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>
            <a:stCxn id="5" idx="2"/>
            <a:endCxn id="4" idx="0"/>
          </p:cNvCxnSpPr>
          <p:nvPr/>
        </p:nvCxnSpPr>
        <p:spPr>
          <a:xfrm>
            <a:off x="3575816" y="1628389"/>
            <a:ext cx="1142748" cy="648271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>
            <a:stCxn id="5" idx="2"/>
            <a:endCxn id="6" idx="0"/>
          </p:cNvCxnSpPr>
          <p:nvPr/>
        </p:nvCxnSpPr>
        <p:spPr>
          <a:xfrm flipH="1">
            <a:off x="2700130" y="1628389"/>
            <a:ext cx="875686" cy="648271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Curved Connector 9"/>
          <p:cNvCxnSpPr>
            <a:stCxn id="5" idx="3"/>
            <a:endCxn id="4" idx="3"/>
          </p:cNvCxnSpPr>
          <p:nvPr/>
        </p:nvCxnSpPr>
        <p:spPr>
          <a:xfrm>
            <a:off x="3771653" y="1443698"/>
            <a:ext cx="1142748" cy="1005687"/>
          </a:xfrm>
          <a:prstGeom prst="curvedConnector3">
            <a:avLst>
              <a:gd name="adj1" fmla="val 120004"/>
            </a:avLst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" name="Curved Connector 11"/>
          <p:cNvCxnSpPr>
            <a:stCxn id="6" idx="2"/>
            <a:endCxn id="4" idx="2"/>
          </p:cNvCxnSpPr>
          <p:nvPr/>
        </p:nvCxnSpPr>
        <p:spPr>
          <a:xfrm rot="5400000" flipH="1" flipV="1">
            <a:off x="3697380" y="1624859"/>
            <a:ext cx="23934" cy="2018434"/>
          </a:xfrm>
          <a:prstGeom prst="curvedConnector3">
            <a:avLst>
              <a:gd name="adj1" fmla="val -955127"/>
            </a:avLst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641476" y="3040534"/>
            <a:ext cx="5949268" cy="964741"/>
          </a:xfrm>
          <a:prstGeom prst="rect">
            <a:avLst/>
          </a:prstGeom>
          <a:noFill/>
          <a:ln>
            <a:solidFill>
              <a:schemeClr val="accent5">
                <a:lumMod val="40000"/>
                <a:lumOff val="6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b="1" dirty="0" smtClean="0"/>
              <a:t>Definition: </a:t>
            </a:r>
          </a:p>
          <a:p>
            <a:r>
              <a:rPr lang="en-US" dirty="0" smtClean="0"/>
              <a:t>(X and Y) and (due to  some Y) and (X and Z) and (X due to some Z)</a:t>
            </a:r>
          </a:p>
          <a:p>
            <a:r>
              <a:rPr lang="en-US" dirty="0" smtClean="0"/>
              <a:t>=X and Y and Z and (due to some Y) and (due to some Z)</a:t>
            </a:r>
          </a:p>
          <a:p>
            <a:r>
              <a:rPr lang="en-US" dirty="0" smtClean="0"/>
              <a:t>=X and Y and Z and due to some Y and due to some Z</a:t>
            </a:r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641476" y="4210144"/>
            <a:ext cx="5949268" cy="954107"/>
          </a:xfrm>
          <a:prstGeom prst="rect">
            <a:avLst/>
          </a:prstGeom>
          <a:noFill/>
          <a:ln>
            <a:solidFill>
              <a:schemeClr val="accent5">
                <a:lumMod val="40000"/>
                <a:lumOff val="6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b="1" dirty="0" smtClean="0"/>
              <a:t>FSN: </a:t>
            </a:r>
          </a:p>
          <a:p>
            <a:r>
              <a:rPr lang="en-US" dirty="0" smtClean="0"/>
              <a:t>(X co-occurrent with and due to Y) and (X co-occurrent with and due to Z) and (Y due to Z)</a:t>
            </a:r>
          </a:p>
          <a:p>
            <a:r>
              <a:rPr lang="en-US" dirty="0" smtClean="0"/>
              <a:t>=X co-occurrent with and due to (Y and Z) and Y due to </a:t>
            </a:r>
            <a:r>
              <a:rPr lang="en-US" dirty="0" smtClean="0"/>
              <a:t>Z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368578200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Notes on diagrams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75412"/>
            <a:ext cx="8229600" cy="4650752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Examples of patterns are presented</a:t>
            </a:r>
          </a:p>
          <a:p>
            <a:pPr lvl="1"/>
            <a:r>
              <a:rPr lang="en-US" dirty="0"/>
              <a:t>t</a:t>
            </a:r>
            <a:r>
              <a:rPr lang="en-US" dirty="0" smtClean="0"/>
              <a:t>hey are not comprehensive</a:t>
            </a:r>
          </a:p>
          <a:p>
            <a:pPr lvl="1"/>
            <a:r>
              <a:rPr lang="en-US" dirty="0" smtClean="0"/>
              <a:t>some might be rare or useless</a:t>
            </a:r>
          </a:p>
          <a:p>
            <a:r>
              <a:rPr lang="en-US" dirty="0" smtClean="0"/>
              <a:t>Parent concepts </a:t>
            </a:r>
            <a:r>
              <a:rPr lang="en-US" dirty="0" smtClean="0"/>
              <a:t>are highlighted </a:t>
            </a:r>
            <a:r>
              <a:rPr lang="en-US" dirty="0" smtClean="0"/>
              <a:t>in </a:t>
            </a:r>
            <a:r>
              <a:rPr lang="en-US" dirty="0" smtClean="0">
                <a:solidFill>
                  <a:srgbClr val="000090"/>
                </a:solidFill>
              </a:rPr>
              <a:t>Brue</a:t>
            </a:r>
            <a:r>
              <a:rPr lang="en-US" dirty="0" smtClean="0"/>
              <a:t> colour in each diagram</a:t>
            </a:r>
          </a:p>
          <a:p>
            <a:r>
              <a:rPr lang="en-US" dirty="0" smtClean="0"/>
              <a:t>“Co-occurrent with” is represented by a line </a:t>
            </a:r>
          </a:p>
          <a:p>
            <a:r>
              <a:rPr lang="en-US" dirty="0" smtClean="0"/>
              <a:t>“Due to” is represented by single direction arrow    </a:t>
            </a:r>
          </a:p>
          <a:p>
            <a:r>
              <a:rPr lang="en-US" dirty="0" smtClean="0"/>
              <a:t>“Co-occurrent and due to” is represented by both directional arrow and line.</a:t>
            </a:r>
          </a:p>
          <a:p>
            <a:r>
              <a:rPr lang="en-US" dirty="0" smtClean="0"/>
              <a:t>Relationships of ‘After’ and ‘Causative agent’ are out of scope</a:t>
            </a:r>
          </a:p>
          <a:p>
            <a:r>
              <a:rPr lang="en-US" dirty="0" smtClean="0"/>
              <a:t>Definition is in Manchester syntax for OWL. </a:t>
            </a:r>
            <a:endParaRPr lang="en-US" dirty="0"/>
          </a:p>
        </p:txBody>
      </p:sp>
      <p:cxnSp>
        <p:nvCxnSpPr>
          <p:cNvPr id="7" name="Straight Arrow Connector 6"/>
          <p:cNvCxnSpPr/>
          <p:nvPr/>
        </p:nvCxnSpPr>
        <p:spPr>
          <a:xfrm>
            <a:off x="7466241" y="3740026"/>
            <a:ext cx="732206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>
            <a:off x="6911141" y="3397787"/>
            <a:ext cx="668461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1604676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Note on pattern names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Conditions: X, Y, Z   </a:t>
            </a:r>
          </a:p>
          <a:p>
            <a:endParaRPr lang="en-US" dirty="0"/>
          </a:p>
          <a:p>
            <a:r>
              <a:rPr lang="en-US" dirty="0"/>
              <a:t>Relationships</a:t>
            </a:r>
            <a:r>
              <a:rPr lang="en-US" dirty="0" smtClean="0"/>
              <a:t>:</a:t>
            </a:r>
            <a:endParaRPr lang="en-US" dirty="0"/>
          </a:p>
          <a:p>
            <a:pPr lvl="1"/>
            <a:r>
              <a:rPr lang="en-US" dirty="0"/>
              <a:t>0 - represents </a:t>
            </a:r>
            <a:r>
              <a:rPr lang="en-US" dirty="0" smtClean="0"/>
              <a:t>no (stated) relationship between </a:t>
            </a:r>
            <a:r>
              <a:rPr lang="en-US" dirty="0" err="1" smtClean="0"/>
              <a:t>condtions</a:t>
            </a:r>
            <a:endParaRPr lang="en-US" dirty="0"/>
          </a:p>
          <a:p>
            <a:pPr lvl="1"/>
            <a:r>
              <a:rPr lang="en-US" dirty="0"/>
              <a:t>1 - Co-occurrent with  </a:t>
            </a:r>
          </a:p>
          <a:p>
            <a:pPr lvl="1"/>
            <a:r>
              <a:rPr lang="en-US" dirty="0"/>
              <a:t>2 - Due to   (direction is not counted </a:t>
            </a:r>
            <a:r>
              <a:rPr lang="en-US" dirty="0" smtClean="0"/>
              <a:t>for </a:t>
            </a:r>
            <a:r>
              <a:rPr lang="en-US" dirty="0"/>
              <a:t>patterns)</a:t>
            </a:r>
          </a:p>
          <a:p>
            <a:pPr lvl="1"/>
            <a:r>
              <a:rPr lang="en-US" dirty="0"/>
              <a:t>3 - Co-occurrent and due to</a:t>
            </a:r>
          </a:p>
          <a:p>
            <a:endParaRPr lang="en-US" dirty="0"/>
          </a:p>
          <a:p>
            <a:r>
              <a:rPr lang="en-US" dirty="0"/>
              <a:t>Patterns are named by </a:t>
            </a:r>
            <a:r>
              <a:rPr lang="en-US" dirty="0" smtClean="0"/>
              <a:t>order and combinations of relationships</a:t>
            </a:r>
          </a:p>
          <a:p>
            <a:pPr lvl="1"/>
            <a:r>
              <a:rPr lang="en-US" dirty="0" smtClean="0"/>
              <a:t>P_012</a:t>
            </a:r>
          </a:p>
          <a:p>
            <a:pPr lvl="1"/>
            <a:r>
              <a:rPr lang="en-US" dirty="0" smtClean="0"/>
              <a:t>P_111</a:t>
            </a:r>
          </a:p>
          <a:p>
            <a:pPr lvl="1"/>
            <a:r>
              <a:rPr lang="en-US" dirty="0" smtClean="0"/>
              <a:t>P_120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459269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Possible patterns (&gt;54)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441738" y="2863695"/>
            <a:ext cx="1678610" cy="3149644"/>
          </a:xfrm>
          <a:prstGeom prst="rect">
            <a:avLst/>
          </a:prstGeom>
          <a:noFill/>
          <a:ln>
            <a:solidFill>
              <a:schemeClr val="accent5"/>
            </a:solidFill>
          </a:ln>
        </p:spPr>
        <p:txBody>
          <a:bodyPr wrap="square" rtlCol="0">
            <a:normAutofit/>
          </a:bodyPr>
          <a:lstStyle/>
          <a:p>
            <a:r>
              <a:rPr lang="en-US" sz="1800" dirty="0"/>
              <a:t>X</a:t>
            </a:r>
            <a:r>
              <a:rPr lang="en-US" sz="1800" dirty="0" smtClean="0"/>
              <a:t>-</a:t>
            </a:r>
            <a:r>
              <a:rPr lang="en-US" sz="1800" dirty="0">
                <a:solidFill>
                  <a:srgbClr val="FF0000"/>
                </a:solidFill>
              </a:rPr>
              <a:t>0</a:t>
            </a:r>
            <a:r>
              <a:rPr lang="en-US" sz="1800" dirty="0" smtClean="0"/>
              <a:t>-</a:t>
            </a:r>
            <a:r>
              <a:rPr lang="en-US" sz="1800" dirty="0"/>
              <a:t>Y-</a:t>
            </a:r>
            <a:r>
              <a:rPr lang="en-US" sz="1800" dirty="0">
                <a:solidFill>
                  <a:srgbClr val="FF0000"/>
                </a:solidFill>
              </a:rPr>
              <a:t>1</a:t>
            </a:r>
            <a:r>
              <a:rPr lang="en-US" sz="1800" dirty="0"/>
              <a:t>-Z-</a:t>
            </a:r>
            <a:r>
              <a:rPr lang="en-US" sz="1800" dirty="0">
                <a:solidFill>
                  <a:srgbClr val="FF0000"/>
                </a:solidFill>
              </a:rPr>
              <a:t>1</a:t>
            </a:r>
            <a:r>
              <a:rPr lang="en-US" sz="1800" dirty="0"/>
              <a:t>-X</a:t>
            </a:r>
          </a:p>
          <a:p>
            <a:r>
              <a:rPr lang="en-US" sz="1800" dirty="0"/>
              <a:t>X</a:t>
            </a:r>
            <a:r>
              <a:rPr lang="en-US" sz="1800" dirty="0" smtClean="0"/>
              <a:t>-</a:t>
            </a:r>
            <a:r>
              <a:rPr lang="en-US" sz="1800" dirty="0">
                <a:solidFill>
                  <a:srgbClr val="FF0000"/>
                </a:solidFill>
              </a:rPr>
              <a:t>0</a:t>
            </a:r>
            <a:r>
              <a:rPr lang="en-US" sz="1800" dirty="0" smtClean="0"/>
              <a:t>-</a:t>
            </a:r>
            <a:r>
              <a:rPr lang="en-US" sz="1800" dirty="0"/>
              <a:t>Y</a:t>
            </a:r>
            <a:r>
              <a:rPr lang="en-US" sz="1800" dirty="0" smtClean="0"/>
              <a:t>-</a:t>
            </a:r>
            <a:r>
              <a:rPr lang="en-US" sz="1800" dirty="0" smtClean="0">
                <a:solidFill>
                  <a:srgbClr val="FF0000"/>
                </a:solidFill>
              </a:rPr>
              <a:t>2</a:t>
            </a:r>
            <a:r>
              <a:rPr lang="en-US" sz="1800" dirty="0" smtClean="0"/>
              <a:t>-</a:t>
            </a:r>
            <a:r>
              <a:rPr lang="en-US" sz="1800" dirty="0"/>
              <a:t>Z-</a:t>
            </a:r>
            <a:r>
              <a:rPr lang="en-US" sz="1800" dirty="0">
                <a:solidFill>
                  <a:srgbClr val="FF0000"/>
                </a:solidFill>
              </a:rPr>
              <a:t>1</a:t>
            </a:r>
            <a:r>
              <a:rPr lang="en-US" sz="1800" dirty="0"/>
              <a:t>-</a:t>
            </a:r>
            <a:r>
              <a:rPr lang="en-US" sz="1800" dirty="0" smtClean="0"/>
              <a:t>X</a:t>
            </a:r>
          </a:p>
          <a:p>
            <a:r>
              <a:rPr lang="en-US" sz="1800" dirty="0"/>
              <a:t>X</a:t>
            </a:r>
            <a:r>
              <a:rPr lang="en-US" sz="1800" dirty="0" smtClean="0"/>
              <a:t>-</a:t>
            </a:r>
            <a:r>
              <a:rPr lang="en-US" sz="1800" dirty="0">
                <a:solidFill>
                  <a:srgbClr val="FF0000"/>
                </a:solidFill>
              </a:rPr>
              <a:t>0</a:t>
            </a:r>
            <a:r>
              <a:rPr lang="en-US" sz="1800" dirty="0" smtClean="0"/>
              <a:t>-</a:t>
            </a:r>
            <a:r>
              <a:rPr lang="en-US" sz="1800" dirty="0"/>
              <a:t>Y</a:t>
            </a:r>
            <a:r>
              <a:rPr lang="en-US" sz="1800" dirty="0" smtClean="0"/>
              <a:t>-</a:t>
            </a:r>
            <a:r>
              <a:rPr lang="en-US" sz="1800" dirty="0" smtClean="0">
                <a:solidFill>
                  <a:srgbClr val="FF0000"/>
                </a:solidFill>
              </a:rPr>
              <a:t>3</a:t>
            </a:r>
            <a:r>
              <a:rPr lang="en-US" sz="1800" dirty="0" smtClean="0"/>
              <a:t>-</a:t>
            </a:r>
            <a:r>
              <a:rPr lang="en-US" sz="1800" dirty="0"/>
              <a:t>Z-</a:t>
            </a:r>
            <a:r>
              <a:rPr lang="en-US" sz="1800" dirty="0">
                <a:solidFill>
                  <a:srgbClr val="FF0000"/>
                </a:solidFill>
              </a:rPr>
              <a:t>1</a:t>
            </a:r>
            <a:r>
              <a:rPr lang="en-US" sz="1800" dirty="0"/>
              <a:t>-X</a:t>
            </a:r>
          </a:p>
          <a:p>
            <a:endParaRPr lang="en-US" sz="1800" dirty="0" smtClean="0"/>
          </a:p>
          <a:p>
            <a:r>
              <a:rPr lang="en-US" sz="1800" dirty="0" smtClean="0"/>
              <a:t>X-</a:t>
            </a:r>
            <a:r>
              <a:rPr lang="en-US" sz="1800" dirty="0">
                <a:solidFill>
                  <a:srgbClr val="FF0000"/>
                </a:solidFill>
              </a:rPr>
              <a:t>0</a:t>
            </a:r>
            <a:r>
              <a:rPr lang="en-US" sz="1800" dirty="0" smtClean="0"/>
              <a:t>-</a:t>
            </a:r>
            <a:r>
              <a:rPr lang="en-US" sz="1800" dirty="0"/>
              <a:t>Y</a:t>
            </a:r>
            <a:r>
              <a:rPr lang="en-US" sz="1800" dirty="0" smtClean="0"/>
              <a:t>-</a:t>
            </a:r>
            <a:r>
              <a:rPr lang="en-US" sz="1800" dirty="0" smtClean="0">
                <a:solidFill>
                  <a:srgbClr val="FF0000"/>
                </a:solidFill>
              </a:rPr>
              <a:t>1</a:t>
            </a:r>
            <a:r>
              <a:rPr lang="en-US" sz="1800" dirty="0" smtClean="0"/>
              <a:t>-</a:t>
            </a:r>
            <a:r>
              <a:rPr lang="en-US" sz="1800" dirty="0"/>
              <a:t>Z</a:t>
            </a:r>
            <a:r>
              <a:rPr lang="en-US" sz="1800" dirty="0" smtClean="0"/>
              <a:t>-</a:t>
            </a:r>
            <a:r>
              <a:rPr lang="en-US" sz="1800" dirty="0" smtClean="0">
                <a:solidFill>
                  <a:srgbClr val="FF0000"/>
                </a:solidFill>
              </a:rPr>
              <a:t>2</a:t>
            </a:r>
            <a:r>
              <a:rPr lang="en-US" sz="1800" dirty="0" smtClean="0"/>
              <a:t>-</a:t>
            </a:r>
            <a:r>
              <a:rPr lang="en-US" sz="1800" dirty="0"/>
              <a:t>X</a:t>
            </a:r>
          </a:p>
          <a:p>
            <a:r>
              <a:rPr lang="en-US" sz="1800" dirty="0"/>
              <a:t>X</a:t>
            </a:r>
            <a:r>
              <a:rPr lang="en-US" sz="1800" dirty="0" smtClean="0"/>
              <a:t>-</a:t>
            </a:r>
            <a:r>
              <a:rPr lang="en-US" sz="1800" dirty="0">
                <a:solidFill>
                  <a:srgbClr val="FF0000"/>
                </a:solidFill>
              </a:rPr>
              <a:t>0</a:t>
            </a:r>
            <a:r>
              <a:rPr lang="en-US" sz="1800" dirty="0" smtClean="0"/>
              <a:t>-</a:t>
            </a:r>
            <a:r>
              <a:rPr lang="en-US" sz="1800" dirty="0"/>
              <a:t>Y</a:t>
            </a:r>
            <a:r>
              <a:rPr lang="en-US" sz="1800" dirty="0" smtClean="0"/>
              <a:t>-</a:t>
            </a:r>
            <a:r>
              <a:rPr lang="en-US" sz="1800" dirty="0" smtClean="0">
                <a:solidFill>
                  <a:srgbClr val="FF0000"/>
                </a:solidFill>
              </a:rPr>
              <a:t>2</a:t>
            </a:r>
            <a:r>
              <a:rPr lang="en-US" sz="1800" dirty="0" smtClean="0"/>
              <a:t>-</a:t>
            </a:r>
            <a:r>
              <a:rPr lang="en-US" sz="1800" dirty="0"/>
              <a:t>Z</a:t>
            </a:r>
            <a:r>
              <a:rPr lang="en-US" sz="1800" dirty="0" smtClean="0"/>
              <a:t>-</a:t>
            </a:r>
            <a:r>
              <a:rPr lang="en-US" sz="1800" dirty="0" smtClean="0">
                <a:solidFill>
                  <a:srgbClr val="FF0000"/>
                </a:solidFill>
              </a:rPr>
              <a:t>2</a:t>
            </a:r>
            <a:r>
              <a:rPr lang="en-US" sz="1800" dirty="0" smtClean="0"/>
              <a:t>-</a:t>
            </a:r>
            <a:r>
              <a:rPr lang="en-US" sz="1800" dirty="0"/>
              <a:t>X</a:t>
            </a:r>
          </a:p>
          <a:p>
            <a:r>
              <a:rPr lang="en-US" sz="1800" dirty="0"/>
              <a:t>X</a:t>
            </a:r>
            <a:r>
              <a:rPr lang="en-US" sz="1800" dirty="0" smtClean="0"/>
              <a:t>-</a:t>
            </a:r>
            <a:r>
              <a:rPr lang="en-US" sz="1800" dirty="0">
                <a:solidFill>
                  <a:srgbClr val="FF0000"/>
                </a:solidFill>
              </a:rPr>
              <a:t>0</a:t>
            </a:r>
            <a:r>
              <a:rPr lang="en-US" sz="1800" dirty="0" smtClean="0"/>
              <a:t>-</a:t>
            </a:r>
            <a:r>
              <a:rPr lang="en-US" sz="1800" dirty="0"/>
              <a:t>Y</a:t>
            </a:r>
            <a:r>
              <a:rPr lang="en-US" sz="1800" dirty="0" smtClean="0"/>
              <a:t>-</a:t>
            </a:r>
            <a:r>
              <a:rPr lang="en-US" sz="1800" dirty="0" smtClean="0">
                <a:solidFill>
                  <a:srgbClr val="FF0000"/>
                </a:solidFill>
              </a:rPr>
              <a:t>3</a:t>
            </a:r>
            <a:r>
              <a:rPr lang="en-US" sz="1800" dirty="0" smtClean="0"/>
              <a:t>-</a:t>
            </a:r>
            <a:r>
              <a:rPr lang="en-US" sz="1800" dirty="0"/>
              <a:t>Z</a:t>
            </a:r>
            <a:r>
              <a:rPr lang="en-US" sz="1800" dirty="0" smtClean="0"/>
              <a:t>-</a:t>
            </a:r>
            <a:r>
              <a:rPr lang="en-US" sz="1800" dirty="0" smtClean="0">
                <a:solidFill>
                  <a:srgbClr val="FF0000"/>
                </a:solidFill>
              </a:rPr>
              <a:t>2</a:t>
            </a:r>
            <a:r>
              <a:rPr lang="en-US" sz="1800" dirty="0" smtClean="0"/>
              <a:t>-</a:t>
            </a:r>
            <a:r>
              <a:rPr lang="en-US" sz="1800" dirty="0"/>
              <a:t>X</a:t>
            </a:r>
          </a:p>
          <a:p>
            <a:endParaRPr lang="en-US" sz="1800" dirty="0" smtClean="0"/>
          </a:p>
          <a:p>
            <a:r>
              <a:rPr lang="en-US" sz="1800" dirty="0" smtClean="0"/>
              <a:t>X-</a:t>
            </a:r>
            <a:r>
              <a:rPr lang="en-US" sz="1800" dirty="0">
                <a:solidFill>
                  <a:srgbClr val="FF0000"/>
                </a:solidFill>
              </a:rPr>
              <a:t>0</a:t>
            </a:r>
            <a:r>
              <a:rPr lang="en-US" sz="1800" dirty="0" smtClean="0"/>
              <a:t>-</a:t>
            </a:r>
            <a:r>
              <a:rPr lang="en-US" sz="1800" dirty="0"/>
              <a:t>Y</a:t>
            </a:r>
            <a:r>
              <a:rPr lang="en-US" sz="1800" dirty="0" smtClean="0"/>
              <a:t>-</a:t>
            </a:r>
            <a:r>
              <a:rPr lang="en-US" sz="1800" dirty="0" smtClean="0">
                <a:solidFill>
                  <a:srgbClr val="FF0000"/>
                </a:solidFill>
              </a:rPr>
              <a:t>1</a:t>
            </a:r>
            <a:r>
              <a:rPr lang="en-US" sz="1800" dirty="0" smtClean="0"/>
              <a:t>-</a:t>
            </a:r>
            <a:r>
              <a:rPr lang="en-US" sz="1800" dirty="0"/>
              <a:t>Z</a:t>
            </a:r>
            <a:r>
              <a:rPr lang="en-US" sz="1800" dirty="0" smtClean="0"/>
              <a:t>-</a:t>
            </a:r>
            <a:r>
              <a:rPr lang="en-US" sz="1800" dirty="0" smtClean="0">
                <a:solidFill>
                  <a:srgbClr val="FF0000"/>
                </a:solidFill>
              </a:rPr>
              <a:t>3</a:t>
            </a:r>
            <a:r>
              <a:rPr lang="en-US" sz="1800" dirty="0" smtClean="0"/>
              <a:t>-</a:t>
            </a:r>
            <a:r>
              <a:rPr lang="en-US" sz="1800" dirty="0"/>
              <a:t>X</a:t>
            </a:r>
          </a:p>
          <a:p>
            <a:r>
              <a:rPr lang="en-US" sz="1800" dirty="0"/>
              <a:t>X</a:t>
            </a:r>
            <a:r>
              <a:rPr lang="en-US" sz="1800" dirty="0" smtClean="0"/>
              <a:t>-</a:t>
            </a:r>
            <a:r>
              <a:rPr lang="en-US" sz="1800" dirty="0">
                <a:solidFill>
                  <a:srgbClr val="FF0000"/>
                </a:solidFill>
              </a:rPr>
              <a:t>0</a:t>
            </a:r>
            <a:r>
              <a:rPr lang="en-US" sz="1800" dirty="0" smtClean="0"/>
              <a:t>-</a:t>
            </a:r>
            <a:r>
              <a:rPr lang="en-US" sz="1800" dirty="0"/>
              <a:t>Y</a:t>
            </a:r>
            <a:r>
              <a:rPr lang="en-US" sz="1800" dirty="0" smtClean="0"/>
              <a:t>-</a:t>
            </a:r>
            <a:r>
              <a:rPr lang="en-US" sz="1800" dirty="0" smtClean="0">
                <a:solidFill>
                  <a:srgbClr val="FF0000"/>
                </a:solidFill>
              </a:rPr>
              <a:t>2</a:t>
            </a:r>
            <a:r>
              <a:rPr lang="en-US" sz="1800" dirty="0" smtClean="0"/>
              <a:t>-</a:t>
            </a:r>
            <a:r>
              <a:rPr lang="en-US" sz="1800" dirty="0"/>
              <a:t>Z</a:t>
            </a:r>
            <a:r>
              <a:rPr lang="en-US" sz="1800" dirty="0" smtClean="0"/>
              <a:t>-</a:t>
            </a:r>
            <a:r>
              <a:rPr lang="en-US" sz="1800" dirty="0" smtClean="0">
                <a:solidFill>
                  <a:srgbClr val="FF0000"/>
                </a:solidFill>
              </a:rPr>
              <a:t>3</a:t>
            </a:r>
            <a:r>
              <a:rPr lang="en-US" sz="1800" dirty="0" smtClean="0"/>
              <a:t>-X</a:t>
            </a:r>
          </a:p>
          <a:p>
            <a:r>
              <a:rPr lang="en-US" sz="1800" dirty="0"/>
              <a:t>X</a:t>
            </a:r>
            <a:r>
              <a:rPr lang="en-US" sz="1800" dirty="0" smtClean="0"/>
              <a:t>-</a:t>
            </a:r>
            <a:r>
              <a:rPr lang="en-US" sz="1800" dirty="0">
                <a:solidFill>
                  <a:srgbClr val="FF0000"/>
                </a:solidFill>
              </a:rPr>
              <a:t>0</a:t>
            </a:r>
            <a:r>
              <a:rPr lang="en-US" sz="1800" dirty="0" smtClean="0"/>
              <a:t>-</a:t>
            </a:r>
            <a:r>
              <a:rPr lang="en-US" sz="1800" dirty="0"/>
              <a:t>Y</a:t>
            </a:r>
            <a:r>
              <a:rPr lang="en-US" sz="1800" dirty="0" smtClean="0"/>
              <a:t>-</a:t>
            </a:r>
            <a:r>
              <a:rPr lang="en-US" sz="1800" dirty="0" smtClean="0">
                <a:solidFill>
                  <a:srgbClr val="FF0000"/>
                </a:solidFill>
              </a:rPr>
              <a:t>3</a:t>
            </a:r>
            <a:r>
              <a:rPr lang="en-US" sz="1800" dirty="0" smtClean="0"/>
              <a:t>-</a:t>
            </a:r>
            <a:r>
              <a:rPr lang="en-US" sz="1800" dirty="0"/>
              <a:t>Z</a:t>
            </a:r>
            <a:r>
              <a:rPr lang="en-US" sz="1800" dirty="0" smtClean="0"/>
              <a:t>-</a:t>
            </a:r>
            <a:r>
              <a:rPr lang="en-US" sz="1800" dirty="0" smtClean="0">
                <a:solidFill>
                  <a:srgbClr val="FF0000"/>
                </a:solidFill>
              </a:rPr>
              <a:t>3</a:t>
            </a:r>
            <a:r>
              <a:rPr lang="en-US" sz="1800" dirty="0" smtClean="0"/>
              <a:t>-X</a:t>
            </a:r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2459509" y="1356173"/>
            <a:ext cx="1678610" cy="5083451"/>
          </a:xfrm>
          <a:prstGeom prst="rect">
            <a:avLst/>
          </a:prstGeom>
          <a:noFill/>
          <a:ln>
            <a:solidFill>
              <a:schemeClr val="accent5"/>
            </a:solidFill>
          </a:ln>
        </p:spPr>
        <p:txBody>
          <a:bodyPr wrap="square" rtlCol="0">
            <a:normAutofit/>
          </a:bodyPr>
          <a:lstStyle/>
          <a:p>
            <a:r>
              <a:rPr lang="en-US" sz="1800" dirty="0" smtClean="0"/>
              <a:t>X-</a:t>
            </a:r>
            <a:r>
              <a:rPr lang="en-US" sz="1800" dirty="0" smtClean="0">
                <a:solidFill>
                  <a:srgbClr val="FF0000"/>
                </a:solidFill>
              </a:rPr>
              <a:t>1</a:t>
            </a:r>
            <a:r>
              <a:rPr lang="en-US" sz="1800" dirty="0" smtClean="0"/>
              <a:t>-Y-</a:t>
            </a:r>
            <a:r>
              <a:rPr lang="en-US" sz="1800" dirty="0" smtClean="0">
                <a:solidFill>
                  <a:srgbClr val="FF0000"/>
                </a:solidFill>
              </a:rPr>
              <a:t>1</a:t>
            </a:r>
            <a:r>
              <a:rPr lang="en-US" sz="1800" dirty="0" smtClean="0"/>
              <a:t>-Z-</a:t>
            </a:r>
            <a:r>
              <a:rPr lang="en-US" sz="1800" dirty="0" smtClean="0">
                <a:solidFill>
                  <a:srgbClr val="FF0000"/>
                </a:solidFill>
              </a:rPr>
              <a:t>0</a:t>
            </a:r>
            <a:r>
              <a:rPr lang="en-US" sz="1800" dirty="0" smtClean="0"/>
              <a:t>-X</a:t>
            </a:r>
          </a:p>
          <a:p>
            <a:r>
              <a:rPr lang="en-US" sz="1800" dirty="0" smtClean="0"/>
              <a:t>X-</a:t>
            </a:r>
            <a:r>
              <a:rPr lang="en-US" sz="1800" dirty="0" smtClean="0">
                <a:solidFill>
                  <a:srgbClr val="FF0000"/>
                </a:solidFill>
              </a:rPr>
              <a:t>1</a:t>
            </a:r>
            <a:r>
              <a:rPr lang="en-US" sz="1800" dirty="0" smtClean="0"/>
              <a:t>-Y-</a:t>
            </a:r>
            <a:r>
              <a:rPr lang="en-US" sz="1800" dirty="0" smtClean="0">
                <a:solidFill>
                  <a:srgbClr val="FF0000"/>
                </a:solidFill>
              </a:rPr>
              <a:t>2</a:t>
            </a:r>
            <a:r>
              <a:rPr lang="en-US" sz="1800" dirty="0" smtClean="0"/>
              <a:t>-Z-</a:t>
            </a:r>
            <a:r>
              <a:rPr lang="en-US" sz="1800" dirty="0" smtClean="0">
                <a:solidFill>
                  <a:srgbClr val="FF0000"/>
                </a:solidFill>
              </a:rPr>
              <a:t>0</a:t>
            </a:r>
            <a:r>
              <a:rPr lang="en-US" sz="1800" dirty="0" smtClean="0"/>
              <a:t>-X</a:t>
            </a:r>
          </a:p>
          <a:p>
            <a:r>
              <a:rPr lang="en-US" sz="1800" dirty="0" smtClean="0"/>
              <a:t>X-</a:t>
            </a:r>
            <a:r>
              <a:rPr lang="en-US" sz="1800" dirty="0" smtClean="0">
                <a:solidFill>
                  <a:srgbClr val="FF0000"/>
                </a:solidFill>
              </a:rPr>
              <a:t>1</a:t>
            </a:r>
            <a:r>
              <a:rPr lang="en-US" sz="1800" dirty="0" smtClean="0"/>
              <a:t>-Y-</a:t>
            </a:r>
            <a:r>
              <a:rPr lang="en-US" sz="1800" dirty="0" smtClean="0">
                <a:solidFill>
                  <a:srgbClr val="FF0000"/>
                </a:solidFill>
              </a:rPr>
              <a:t>3</a:t>
            </a:r>
            <a:r>
              <a:rPr lang="en-US" sz="1800" dirty="0" smtClean="0"/>
              <a:t>-Z-</a:t>
            </a:r>
            <a:r>
              <a:rPr lang="en-US" sz="1800" dirty="0" smtClean="0">
                <a:solidFill>
                  <a:srgbClr val="FF0000"/>
                </a:solidFill>
              </a:rPr>
              <a:t>0</a:t>
            </a:r>
            <a:r>
              <a:rPr lang="en-US" sz="1800" dirty="0" smtClean="0"/>
              <a:t>-X</a:t>
            </a:r>
          </a:p>
          <a:p>
            <a:endParaRPr lang="en-US" sz="1800" dirty="0"/>
          </a:p>
          <a:p>
            <a:r>
              <a:rPr lang="en-US" sz="1800" b="1" dirty="0" smtClean="0"/>
              <a:t>X</a:t>
            </a:r>
            <a:r>
              <a:rPr lang="en-US" sz="1800" b="1" dirty="0"/>
              <a:t>-</a:t>
            </a:r>
            <a:r>
              <a:rPr lang="en-US" sz="1800" b="1" dirty="0">
                <a:solidFill>
                  <a:srgbClr val="FF0000"/>
                </a:solidFill>
              </a:rPr>
              <a:t>1</a:t>
            </a:r>
            <a:r>
              <a:rPr lang="en-US" sz="1800" b="1" dirty="0"/>
              <a:t>-Y</a:t>
            </a:r>
            <a:r>
              <a:rPr lang="en-US" sz="1800" b="1" dirty="0" smtClean="0"/>
              <a:t>-</a:t>
            </a:r>
            <a:r>
              <a:rPr lang="en-US" sz="1800" b="1" dirty="0" smtClean="0">
                <a:solidFill>
                  <a:srgbClr val="FF0000"/>
                </a:solidFill>
              </a:rPr>
              <a:t>1</a:t>
            </a:r>
            <a:r>
              <a:rPr lang="en-US" sz="1800" b="1" dirty="0" smtClean="0"/>
              <a:t>-</a:t>
            </a:r>
            <a:r>
              <a:rPr lang="en-US" sz="1800" b="1" dirty="0"/>
              <a:t>Z</a:t>
            </a:r>
            <a:r>
              <a:rPr lang="en-US" sz="1800" b="1" dirty="0" smtClean="0"/>
              <a:t>-</a:t>
            </a:r>
            <a:r>
              <a:rPr lang="en-US" sz="1800" b="1" dirty="0" smtClean="0">
                <a:solidFill>
                  <a:srgbClr val="FF0000"/>
                </a:solidFill>
              </a:rPr>
              <a:t>1</a:t>
            </a:r>
            <a:r>
              <a:rPr lang="en-US" sz="1800" b="1" dirty="0" smtClean="0"/>
              <a:t>-</a:t>
            </a:r>
            <a:r>
              <a:rPr lang="en-US" sz="1800" b="1" dirty="0"/>
              <a:t>X</a:t>
            </a:r>
          </a:p>
          <a:p>
            <a:r>
              <a:rPr lang="en-US" sz="1800" dirty="0"/>
              <a:t>X</a:t>
            </a:r>
            <a:r>
              <a:rPr lang="en-US" sz="1800" dirty="0" smtClean="0"/>
              <a:t>-</a:t>
            </a:r>
            <a:r>
              <a:rPr lang="en-US" sz="1800" dirty="0" smtClean="0">
                <a:solidFill>
                  <a:srgbClr val="FF0000"/>
                </a:solidFill>
              </a:rPr>
              <a:t>1</a:t>
            </a:r>
            <a:r>
              <a:rPr lang="en-US" sz="1800" dirty="0" smtClean="0"/>
              <a:t>-</a:t>
            </a:r>
            <a:r>
              <a:rPr lang="en-US" sz="1800" dirty="0"/>
              <a:t>Y</a:t>
            </a:r>
            <a:r>
              <a:rPr lang="en-US" sz="1800" dirty="0" smtClean="0"/>
              <a:t>-</a:t>
            </a:r>
            <a:r>
              <a:rPr lang="en-US" sz="1800" dirty="0" smtClean="0">
                <a:solidFill>
                  <a:srgbClr val="FF0000"/>
                </a:solidFill>
              </a:rPr>
              <a:t>2</a:t>
            </a:r>
            <a:r>
              <a:rPr lang="en-US" sz="1800" dirty="0" smtClean="0"/>
              <a:t>-</a:t>
            </a:r>
            <a:r>
              <a:rPr lang="en-US" sz="1800" dirty="0"/>
              <a:t>Z</a:t>
            </a:r>
            <a:r>
              <a:rPr lang="en-US" sz="1800" dirty="0" smtClean="0"/>
              <a:t>-</a:t>
            </a:r>
            <a:r>
              <a:rPr lang="en-US" sz="1800" dirty="0" smtClean="0">
                <a:solidFill>
                  <a:srgbClr val="FF0000"/>
                </a:solidFill>
              </a:rPr>
              <a:t>1</a:t>
            </a:r>
            <a:r>
              <a:rPr lang="en-US" sz="1800" dirty="0" smtClean="0"/>
              <a:t>-X</a:t>
            </a:r>
          </a:p>
          <a:p>
            <a:r>
              <a:rPr lang="en-US" sz="1800" dirty="0"/>
              <a:t>X</a:t>
            </a:r>
            <a:r>
              <a:rPr lang="en-US" sz="1800" dirty="0" smtClean="0"/>
              <a:t>-</a:t>
            </a:r>
            <a:r>
              <a:rPr lang="en-US" sz="1800" dirty="0" smtClean="0">
                <a:solidFill>
                  <a:srgbClr val="FF0000"/>
                </a:solidFill>
              </a:rPr>
              <a:t>1</a:t>
            </a:r>
            <a:r>
              <a:rPr lang="en-US" sz="1800" dirty="0" smtClean="0"/>
              <a:t>-</a:t>
            </a:r>
            <a:r>
              <a:rPr lang="en-US" sz="1800" dirty="0"/>
              <a:t>Y</a:t>
            </a:r>
            <a:r>
              <a:rPr lang="en-US" sz="1800" dirty="0" smtClean="0"/>
              <a:t>-</a:t>
            </a:r>
            <a:r>
              <a:rPr lang="en-US" sz="1800" dirty="0" smtClean="0">
                <a:solidFill>
                  <a:srgbClr val="FF0000"/>
                </a:solidFill>
              </a:rPr>
              <a:t>3</a:t>
            </a:r>
            <a:r>
              <a:rPr lang="en-US" sz="1800" dirty="0" smtClean="0"/>
              <a:t>-</a:t>
            </a:r>
            <a:r>
              <a:rPr lang="en-US" sz="1800" dirty="0"/>
              <a:t>Z</a:t>
            </a:r>
            <a:r>
              <a:rPr lang="en-US" sz="1800" dirty="0" smtClean="0"/>
              <a:t>-</a:t>
            </a:r>
            <a:r>
              <a:rPr lang="en-US" sz="1800" dirty="0" smtClean="0">
                <a:solidFill>
                  <a:srgbClr val="FF0000"/>
                </a:solidFill>
              </a:rPr>
              <a:t>1</a:t>
            </a:r>
            <a:r>
              <a:rPr lang="en-US" sz="1800" dirty="0" smtClean="0"/>
              <a:t>-X</a:t>
            </a:r>
          </a:p>
          <a:p>
            <a:r>
              <a:rPr lang="en-US" sz="1800" dirty="0"/>
              <a:t>X-</a:t>
            </a:r>
            <a:r>
              <a:rPr lang="en-US" sz="1800" dirty="0">
                <a:solidFill>
                  <a:srgbClr val="FF0000"/>
                </a:solidFill>
              </a:rPr>
              <a:t>1</a:t>
            </a:r>
            <a:r>
              <a:rPr lang="en-US" sz="1800" dirty="0"/>
              <a:t>-Y-</a:t>
            </a:r>
            <a:r>
              <a:rPr lang="en-US" sz="1800" dirty="0">
                <a:solidFill>
                  <a:srgbClr val="FF0000"/>
                </a:solidFill>
              </a:rPr>
              <a:t>0</a:t>
            </a:r>
            <a:r>
              <a:rPr lang="en-US" sz="1800" dirty="0"/>
              <a:t>-Z-</a:t>
            </a:r>
            <a:r>
              <a:rPr lang="en-US" sz="1800" dirty="0">
                <a:solidFill>
                  <a:srgbClr val="FF0000"/>
                </a:solidFill>
              </a:rPr>
              <a:t>1</a:t>
            </a:r>
            <a:r>
              <a:rPr lang="en-US" sz="1800" dirty="0"/>
              <a:t>-</a:t>
            </a:r>
            <a:r>
              <a:rPr lang="en-US" sz="1800" dirty="0" smtClean="0"/>
              <a:t>X</a:t>
            </a:r>
            <a:endParaRPr lang="en-US" sz="1800" dirty="0"/>
          </a:p>
          <a:p>
            <a:endParaRPr lang="en-US" sz="1800" dirty="0" smtClean="0"/>
          </a:p>
          <a:p>
            <a:r>
              <a:rPr lang="en-US" sz="1800" dirty="0" smtClean="0"/>
              <a:t>X-</a:t>
            </a:r>
            <a:r>
              <a:rPr lang="en-US" sz="1800" dirty="0" smtClean="0">
                <a:solidFill>
                  <a:srgbClr val="FF0000"/>
                </a:solidFill>
              </a:rPr>
              <a:t>1</a:t>
            </a:r>
            <a:r>
              <a:rPr lang="en-US" sz="1800" dirty="0" smtClean="0"/>
              <a:t>-</a:t>
            </a:r>
            <a:r>
              <a:rPr lang="en-US" sz="1800" dirty="0"/>
              <a:t>Y</a:t>
            </a:r>
            <a:r>
              <a:rPr lang="en-US" sz="1800" dirty="0" smtClean="0"/>
              <a:t>-</a:t>
            </a:r>
            <a:r>
              <a:rPr lang="en-US" sz="1800" dirty="0" smtClean="0">
                <a:solidFill>
                  <a:srgbClr val="FF0000"/>
                </a:solidFill>
              </a:rPr>
              <a:t>1</a:t>
            </a:r>
            <a:r>
              <a:rPr lang="en-US" sz="1800" dirty="0" smtClean="0"/>
              <a:t>-</a:t>
            </a:r>
            <a:r>
              <a:rPr lang="en-US" sz="1800" dirty="0"/>
              <a:t>Z</a:t>
            </a:r>
            <a:r>
              <a:rPr lang="en-US" sz="1800" dirty="0" smtClean="0"/>
              <a:t>-</a:t>
            </a:r>
            <a:r>
              <a:rPr lang="en-US" sz="1800" dirty="0" smtClean="0">
                <a:solidFill>
                  <a:srgbClr val="FF0000"/>
                </a:solidFill>
              </a:rPr>
              <a:t>2</a:t>
            </a:r>
            <a:r>
              <a:rPr lang="en-US" sz="1800" dirty="0" smtClean="0"/>
              <a:t>-</a:t>
            </a:r>
            <a:r>
              <a:rPr lang="en-US" sz="1800" dirty="0"/>
              <a:t>X</a:t>
            </a:r>
          </a:p>
          <a:p>
            <a:r>
              <a:rPr lang="en-US" sz="1800" b="1" dirty="0"/>
              <a:t>X</a:t>
            </a:r>
            <a:r>
              <a:rPr lang="en-US" sz="1800" b="1" dirty="0" smtClean="0"/>
              <a:t>-</a:t>
            </a:r>
            <a:r>
              <a:rPr lang="en-US" sz="1800" b="1" dirty="0" smtClean="0">
                <a:solidFill>
                  <a:srgbClr val="FF0000"/>
                </a:solidFill>
              </a:rPr>
              <a:t>1</a:t>
            </a:r>
            <a:r>
              <a:rPr lang="en-US" sz="1800" b="1" dirty="0" smtClean="0"/>
              <a:t>-</a:t>
            </a:r>
            <a:r>
              <a:rPr lang="en-US" sz="1800" b="1" dirty="0"/>
              <a:t>Y</a:t>
            </a:r>
            <a:r>
              <a:rPr lang="en-US" sz="1800" b="1" dirty="0" smtClean="0"/>
              <a:t>-</a:t>
            </a:r>
            <a:r>
              <a:rPr lang="en-US" sz="1800" b="1" dirty="0" smtClean="0">
                <a:solidFill>
                  <a:srgbClr val="FF0000"/>
                </a:solidFill>
              </a:rPr>
              <a:t>2</a:t>
            </a:r>
            <a:r>
              <a:rPr lang="en-US" sz="1800" b="1" dirty="0" smtClean="0"/>
              <a:t>-</a:t>
            </a:r>
            <a:r>
              <a:rPr lang="en-US" sz="1800" b="1" dirty="0"/>
              <a:t>Z</a:t>
            </a:r>
            <a:r>
              <a:rPr lang="en-US" sz="1800" b="1" dirty="0" smtClean="0"/>
              <a:t>-</a:t>
            </a:r>
            <a:r>
              <a:rPr lang="en-US" sz="1800" b="1" dirty="0" smtClean="0">
                <a:solidFill>
                  <a:srgbClr val="FF0000"/>
                </a:solidFill>
              </a:rPr>
              <a:t>2</a:t>
            </a:r>
            <a:r>
              <a:rPr lang="en-US" sz="1800" b="1" dirty="0" smtClean="0"/>
              <a:t>-</a:t>
            </a:r>
            <a:r>
              <a:rPr lang="en-US" sz="1800" b="1" dirty="0"/>
              <a:t>X</a:t>
            </a:r>
          </a:p>
          <a:p>
            <a:r>
              <a:rPr lang="en-US" sz="1800" dirty="0"/>
              <a:t>X</a:t>
            </a:r>
            <a:r>
              <a:rPr lang="en-US" sz="1800" dirty="0" smtClean="0"/>
              <a:t>-</a:t>
            </a:r>
            <a:r>
              <a:rPr lang="en-US" sz="1800" dirty="0" smtClean="0">
                <a:solidFill>
                  <a:srgbClr val="FF0000"/>
                </a:solidFill>
              </a:rPr>
              <a:t>1</a:t>
            </a:r>
            <a:r>
              <a:rPr lang="en-US" sz="1800" dirty="0" smtClean="0"/>
              <a:t>-</a:t>
            </a:r>
            <a:r>
              <a:rPr lang="en-US" sz="1800" dirty="0"/>
              <a:t>Y</a:t>
            </a:r>
            <a:r>
              <a:rPr lang="en-US" sz="1800" dirty="0" smtClean="0"/>
              <a:t>-</a:t>
            </a:r>
            <a:r>
              <a:rPr lang="en-US" sz="1800" dirty="0" smtClean="0">
                <a:solidFill>
                  <a:srgbClr val="FF0000"/>
                </a:solidFill>
              </a:rPr>
              <a:t>3</a:t>
            </a:r>
            <a:r>
              <a:rPr lang="en-US" sz="1800" dirty="0" smtClean="0"/>
              <a:t>-</a:t>
            </a:r>
            <a:r>
              <a:rPr lang="en-US" sz="1800" dirty="0"/>
              <a:t>Z</a:t>
            </a:r>
            <a:r>
              <a:rPr lang="en-US" sz="1800" dirty="0" smtClean="0"/>
              <a:t>-</a:t>
            </a:r>
            <a:r>
              <a:rPr lang="en-US" sz="1800" dirty="0" smtClean="0">
                <a:solidFill>
                  <a:srgbClr val="FF0000"/>
                </a:solidFill>
              </a:rPr>
              <a:t>2</a:t>
            </a:r>
            <a:r>
              <a:rPr lang="en-US" sz="1800" dirty="0" smtClean="0"/>
              <a:t>-X</a:t>
            </a:r>
          </a:p>
          <a:p>
            <a:r>
              <a:rPr lang="en-US" sz="1800" b="1" dirty="0"/>
              <a:t>X-</a:t>
            </a:r>
            <a:r>
              <a:rPr lang="en-US" sz="1800" b="1" dirty="0">
                <a:solidFill>
                  <a:srgbClr val="FF0000"/>
                </a:solidFill>
              </a:rPr>
              <a:t>1</a:t>
            </a:r>
            <a:r>
              <a:rPr lang="en-US" sz="1800" b="1" dirty="0"/>
              <a:t>-Y-</a:t>
            </a:r>
            <a:r>
              <a:rPr lang="en-US" sz="1800" b="1" dirty="0">
                <a:solidFill>
                  <a:srgbClr val="FF0000"/>
                </a:solidFill>
              </a:rPr>
              <a:t>0</a:t>
            </a:r>
            <a:r>
              <a:rPr lang="en-US" sz="1800" b="1" dirty="0"/>
              <a:t>-Z-</a:t>
            </a:r>
            <a:r>
              <a:rPr lang="en-US" sz="1800" b="1" dirty="0">
                <a:solidFill>
                  <a:srgbClr val="FF0000"/>
                </a:solidFill>
              </a:rPr>
              <a:t>2</a:t>
            </a:r>
            <a:r>
              <a:rPr lang="en-US" sz="1800" b="1" dirty="0"/>
              <a:t>-</a:t>
            </a:r>
            <a:r>
              <a:rPr lang="en-US" sz="1800" b="1" dirty="0" smtClean="0"/>
              <a:t>X</a:t>
            </a:r>
            <a:endParaRPr lang="en-US" sz="1800" b="1" dirty="0"/>
          </a:p>
          <a:p>
            <a:endParaRPr lang="en-US" sz="1800" dirty="0" smtClean="0"/>
          </a:p>
          <a:p>
            <a:r>
              <a:rPr lang="en-US" sz="1800" dirty="0" smtClean="0"/>
              <a:t>X-</a:t>
            </a:r>
            <a:r>
              <a:rPr lang="en-US" sz="1800" dirty="0" smtClean="0">
                <a:solidFill>
                  <a:srgbClr val="FF0000"/>
                </a:solidFill>
              </a:rPr>
              <a:t>1</a:t>
            </a:r>
            <a:r>
              <a:rPr lang="en-US" sz="1800" dirty="0" smtClean="0"/>
              <a:t>-</a:t>
            </a:r>
            <a:r>
              <a:rPr lang="en-US" sz="1800" dirty="0"/>
              <a:t>Y</a:t>
            </a:r>
            <a:r>
              <a:rPr lang="en-US" sz="1800" dirty="0" smtClean="0"/>
              <a:t>-</a:t>
            </a:r>
            <a:r>
              <a:rPr lang="en-US" sz="1800" dirty="0" smtClean="0">
                <a:solidFill>
                  <a:srgbClr val="FF0000"/>
                </a:solidFill>
              </a:rPr>
              <a:t>1</a:t>
            </a:r>
            <a:r>
              <a:rPr lang="en-US" sz="1800" dirty="0" smtClean="0"/>
              <a:t>-</a:t>
            </a:r>
            <a:r>
              <a:rPr lang="en-US" sz="1800" dirty="0"/>
              <a:t>Z</a:t>
            </a:r>
            <a:r>
              <a:rPr lang="en-US" sz="1800" dirty="0" smtClean="0"/>
              <a:t>-</a:t>
            </a:r>
            <a:r>
              <a:rPr lang="en-US" sz="1800" dirty="0" smtClean="0">
                <a:solidFill>
                  <a:srgbClr val="FF0000"/>
                </a:solidFill>
              </a:rPr>
              <a:t>3</a:t>
            </a:r>
            <a:r>
              <a:rPr lang="en-US" sz="1800" dirty="0" smtClean="0"/>
              <a:t>-</a:t>
            </a:r>
            <a:r>
              <a:rPr lang="en-US" sz="1800" dirty="0"/>
              <a:t>X</a:t>
            </a:r>
          </a:p>
          <a:p>
            <a:r>
              <a:rPr lang="en-US" sz="1800" dirty="0"/>
              <a:t>X</a:t>
            </a:r>
            <a:r>
              <a:rPr lang="en-US" sz="1800" dirty="0" smtClean="0"/>
              <a:t>-</a:t>
            </a:r>
            <a:r>
              <a:rPr lang="en-US" sz="1800" dirty="0" smtClean="0">
                <a:solidFill>
                  <a:srgbClr val="FF0000"/>
                </a:solidFill>
              </a:rPr>
              <a:t>1</a:t>
            </a:r>
            <a:r>
              <a:rPr lang="en-US" sz="1800" dirty="0" smtClean="0"/>
              <a:t>-</a:t>
            </a:r>
            <a:r>
              <a:rPr lang="en-US" sz="1800" dirty="0"/>
              <a:t>Y</a:t>
            </a:r>
            <a:r>
              <a:rPr lang="en-US" sz="1800" dirty="0" smtClean="0"/>
              <a:t>-</a:t>
            </a:r>
            <a:r>
              <a:rPr lang="en-US" sz="1800" dirty="0" smtClean="0">
                <a:solidFill>
                  <a:srgbClr val="FF0000"/>
                </a:solidFill>
              </a:rPr>
              <a:t>2</a:t>
            </a:r>
            <a:r>
              <a:rPr lang="en-US" sz="1800" dirty="0" smtClean="0"/>
              <a:t>-</a:t>
            </a:r>
            <a:r>
              <a:rPr lang="en-US" sz="1800" dirty="0"/>
              <a:t>Z</a:t>
            </a:r>
            <a:r>
              <a:rPr lang="en-US" sz="1800" dirty="0" smtClean="0"/>
              <a:t>-</a:t>
            </a:r>
            <a:r>
              <a:rPr lang="en-US" sz="1800" dirty="0" smtClean="0">
                <a:solidFill>
                  <a:srgbClr val="FF0000"/>
                </a:solidFill>
              </a:rPr>
              <a:t>3</a:t>
            </a:r>
            <a:r>
              <a:rPr lang="en-US" sz="1800" dirty="0" smtClean="0"/>
              <a:t>-X</a:t>
            </a:r>
          </a:p>
          <a:p>
            <a:r>
              <a:rPr lang="en-US" sz="1800" b="1" dirty="0"/>
              <a:t>X</a:t>
            </a:r>
            <a:r>
              <a:rPr lang="en-US" sz="1800" b="1" dirty="0" smtClean="0"/>
              <a:t>-</a:t>
            </a:r>
            <a:r>
              <a:rPr lang="en-US" sz="1800" b="1" dirty="0" smtClean="0">
                <a:solidFill>
                  <a:srgbClr val="FF0000"/>
                </a:solidFill>
              </a:rPr>
              <a:t>1</a:t>
            </a:r>
            <a:r>
              <a:rPr lang="en-US" sz="1800" b="1" dirty="0" smtClean="0"/>
              <a:t>-</a:t>
            </a:r>
            <a:r>
              <a:rPr lang="en-US" sz="1800" b="1" dirty="0"/>
              <a:t>Y</a:t>
            </a:r>
            <a:r>
              <a:rPr lang="en-US" sz="1800" b="1" dirty="0" smtClean="0"/>
              <a:t>-</a:t>
            </a:r>
            <a:r>
              <a:rPr lang="en-US" sz="1800" b="1" dirty="0" smtClean="0">
                <a:solidFill>
                  <a:srgbClr val="FF0000"/>
                </a:solidFill>
              </a:rPr>
              <a:t>3</a:t>
            </a:r>
            <a:r>
              <a:rPr lang="en-US" sz="1800" b="1" dirty="0" smtClean="0"/>
              <a:t>-</a:t>
            </a:r>
            <a:r>
              <a:rPr lang="en-US" sz="1800" b="1" dirty="0"/>
              <a:t>Z</a:t>
            </a:r>
            <a:r>
              <a:rPr lang="en-US" sz="1800" b="1" dirty="0" smtClean="0"/>
              <a:t>-</a:t>
            </a:r>
            <a:r>
              <a:rPr lang="en-US" sz="1800" b="1" dirty="0" smtClean="0">
                <a:solidFill>
                  <a:srgbClr val="FF0000"/>
                </a:solidFill>
              </a:rPr>
              <a:t>3</a:t>
            </a:r>
            <a:r>
              <a:rPr lang="en-US" sz="1800" b="1" dirty="0" smtClean="0"/>
              <a:t>-X</a:t>
            </a:r>
          </a:p>
          <a:p>
            <a:r>
              <a:rPr lang="en-US" sz="1800" dirty="0"/>
              <a:t>X-</a:t>
            </a:r>
            <a:r>
              <a:rPr lang="en-US" sz="1800" dirty="0">
                <a:solidFill>
                  <a:srgbClr val="FF0000"/>
                </a:solidFill>
              </a:rPr>
              <a:t>1</a:t>
            </a:r>
            <a:r>
              <a:rPr lang="en-US" sz="1800" dirty="0"/>
              <a:t>-Y-</a:t>
            </a:r>
            <a:r>
              <a:rPr lang="en-US" sz="1800" dirty="0">
                <a:solidFill>
                  <a:srgbClr val="FF0000"/>
                </a:solidFill>
              </a:rPr>
              <a:t>0</a:t>
            </a:r>
            <a:r>
              <a:rPr lang="en-US" sz="1800" dirty="0"/>
              <a:t>-Z-</a:t>
            </a:r>
            <a:r>
              <a:rPr lang="en-US" sz="1800" dirty="0">
                <a:solidFill>
                  <a:srgbClr val="FF0000"/>
                </a:solidFill>
              </a:rPr>
              <a:t>3</a:t>
            </a:r>
            <a:r>
              <a:rPr lang="en-US" sz="1800" dirty="0"/>
              <a:t>-</a:t>
            </a:r>
            <a:r>
              <a:rPr lang="en-US" sz="1800" dirty="0" smtClean="0"/>
              <a:t>X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4599162" y="1361310"/>
            <a:ext cx="1633906" cy="5078314"/>
          </a:xfrm>
          <a:prstGeom prst="rect">
            <a:avLst/>
          </a:prstGeom>
          <a:noFill/>
          <a:ln>
            <a:solidFill>
              <a:schemeClr val="accent5"/>
            </a:solidFill>
          </a:ln>
        </p:spPr>
        <p:txBody>
          <a:bodyPr wrap="none" rtlCol="0">
            <a:spAutoFit/>
          </a:bodyPr>
          <a:lstStyle/>
          <a:p>
            <a:r>
              <a:rPr lang="en-US" sz="1800" b="1" dirty="0" smtClean="0"/>
              <a:t>X-</a:t>
            </a:r>
            <a:r>
              <a:rPr lang="en-US" sz="1800" b="1" dirty="0" smtClean="0">
                <a:solidFill>
                  <a:srgbClr val="FF0000"/>
                </a:solidFill>
              </a:rPr>
              <a:t>2</a:t>
            </a:r>
            <a:r>
              <a:rPr lang="en-US" sz="1800" b="1" dirty="0" smtClean="0"/>
              <a:t>-Y-</a:t>
            </a:r>
            <a:r>
              <a:rPr lang="en-US" sz="1800" b="1" dirty="0" smtClean="0">
                <a:solidFill>
                  <a:srgbClr val="FF0000"/>
                </a:solidFill>
              </a:rPr>
              <a:t>1</a:t>
            </a:r>
            <a:r>
              <a:rPr lang="en-US" sz="1800" b="1" dirty="0" smtClean="0"/>
              <a:t>-Z-</a:t>
            </a:r>
            <a:r>
              <a:rPr lang="en-US" sz="1800" b="1" dirty="0" smtClean="0">
                <a:solidFill>
                  <a:srgbClr val="FF0000"/>
                </a:solidFill>
              </a:rPr>
              <a:t>0</a:t>
            </a:r>
            <a:r>
              <a:rPr lang="en-US" sz="1800" b="1" dirty="0" smtClean="0"/>
              <a:t>-X</a:t>
            </a:r>
          </a:p>
          <a:p>
            <a:r>
              <a:rPr lang="en-US" sz="1800" b="1" dirty="0" smtClean="0"/>
              <a:t>X-</a:t>
            </a:r>
            <a:r>
              <a:rPr lang="en-US" sz="1800" b="1" dirty="0" smtClean="0">
                <a:solidFill>
                  <a:srgbClr val="FF0000"/>
                </a:solidFill>
              </a:rPr>
              <a:t>2</a:t>
            </a:r>
            <a:r>
              <a:rPr lang="en-US" sz="1800" b="1" dirty="0" smtClean="0"/>
              <a:t>-Y-</a:t>
            </a:r>
            <a:r>
              <a:rPr lang="en-US" sz="1800" b="1" dirty="0" smtClean="0">
                <a:solidFill>
                  <a:srgbClr val="FF0000"/>
                </a:solidFill>
              </a:rPr>
              <a:t>2</a:t>
            </a:r>
            <a:r>
              <a:rPr lang="en-US" sz="1800" b="1" dirty="0" smtClean="0"/>
              <a:t>-Z-</a:t>
            </a:r>
            <a:r>
              <a:rPr lang="en-US" sz="1800" b="1" dirty="0" smtClean="0">
                <a:solidFill>
                  <a:srgbClr val="FF0000"/>
                </a:solidFill>
              </a:rPr>
              <a:t>0</a:t>
            </a:r>
            <a:r>
              <a:rPr lang="en-US" sz="1800" b="1" dirty="0" smtClean="0"/>
              <a:t>-X</a:t>
            </a:r>
          </a:p>
          <a:p>
            <a:r>
              <a:rPr lang="en-US" sz="1800" dirty="0" smtClean="0"/>
              <a:t>X-</a:t>
            </a:r>
            <a:r>
              <a:rPr lang="en-US" sz="1800" dirty="0" smtClean="0">
                <a:solidFill>
                  <a:srgbClr val="FF0000"/>
                </a:solidFill>
              </a:rPr>
              <a:t>2</a:t>
            </a:r>
            <a:r>
              <a:rPr lang="en-US" sz="1800" dirty="0" smtClean="0"/>
              <a:t>-Y-</a:t>
            </a:r>
            <a:r>
              <a:rPr lang="en-US" sz="1800" dirty="0" smtClean="0">
                <a:solidFill>
                  <a:srgbClr val="FF0000"/>
                </a:solidFill>
              </a:rPr>
              <a:t>3</a:t>
            </a:r>
            <a:r>
              <a:rPr lang="en-US" sz="1800" dirty="0" smtClean="0"/>
              <a:t>-Z-</a:t>
            </a:r>
            <a:r>
              <a:rPr lang="en-US" sz="1800" dirty="0" smtClean="0">
                <a:solidFill>
                  <a:srgbClr val="FF0000"/>
                </a:solidFill>
              </a:rPr>
              <a:t>0</a:t>
            </a:r>
            <a:r>
              <a:rPr lang="en-US" sz="1800" dirty="0" smtClean="0"/>
              <a:t>-X</a:t>
            </a:r>
          </a:p>
          <a:p>
            <a:endParaRPr lang="en-US" sz="1800" dirty="0" smtClean="0"/>
          </a:p>
          <a:p>
            <a:r>
              <a:rPr lang="en-US" sz="1800" dirty="0" smtClean="0"/>
              <a:t>X-</a:t>
            </a:r>
            <a:r>
              <a:rPr lang="en-US" sz="1800" dirty="0" smtClean="0">
                <a:solidFill>
                  <a:srgbClr val="FF0000"/>
                </a:solidFill>
              </a:rPr>
              <a:t>2</a:t>
            </a:r>
            <a:r>
              <a:rPr lang="en-US" sz="1800" dirty="0" smtClean="0"/>
              <a:t>-Y-</a:t>
            </a:r>
            <a:r>
              <a:rPr lang="en-US" sz="1800" dirty="0" smtClean="0">
                <a:solidFill>
                  <a:srgbClr val="FF0000"/>
                </a:solidFill>
              </a:rPr>
              <a:t>1</a:t>
            </a:r>
            <a:r>
              <a:rPr lang="en-US" sz="1800" dirty="0" smtClean="0"/>
              <a:t>-Z-</a:t>
            </a:r>
            <a:r>
              <a:rPr lang="en-US" sz="1800" dirty="0" smtClean="0">
                <a:solidFill>
                  <a:srgbClr val="FF0000"/>
                </a:solidFill>
              </a:rPr>
              <a:t>1</a:t>
            </a:r>
            <a:r>
              <a:rPr lang="en-US" sz="1800" dirty="0" smtClean="0"/>
              <a:t>-X</a:t>
            </a:r>
          </a:p>
          <a:p>
            <a:r>
              <a:rPr lang="en-US" sz="1800" dirty="0"/>
              <a:t>X</a:t>
            </a:r>
            <a:r>
              <a:rPr lang="en-US" sz="1800" dirty="0" smtClean="0"/>
              <a:t>-</a:t>
            </a:r>
            <a:r>
              <a:rPr lang="en-US" sz="1800" dirty="0" smtClean="0">
                <a:solidFill>
                  <a:srgbClr val="FF0000"/>
                </a:solidFill>
              </a:rPr>
              <a:t>2</a:t>
            </a:r>
            <a:r>
              <a:rPr lang="en-US" sz="1800" dirty="0" smtClean="0"/>
              <a:t>-</a:t>
            </a:r>
            <a:r>
              <a:rPr lang="en-US" sz="1800" dirty="0"/>
              <a:t>Y</a:t>
            </a:r>
            <a:r>
              <a:rPr lang="en-US" sz="1800" dirty="0" smtClean="0"/>
              <a:t>-</a:t>
            </a:r>
            <a:r>
              <a:rPr lang="en-US" sz="1800" dirty="0" smtClean="0">
                <a:solidFill>
                  <a:srgbClr val="FF0000"/>
                </a:solidFill>
              </a:rPr>
              <a:t>2</a:t>
            </a:r>
            <a:r>
              <a:rPr lang="en-US" sz="1800" dirty="0" smtClean="0"/>
              <a:t>-</a:t>
            </a:r>
            <a:r>
              <a:rPr lang="en-US" sz="1800" dirty="0"/>
              <a:t>Z-</a:t>
            </a:r>
            <a:r>
              <a:rPr lang="en-US" sz="1800" dirty="0">
                <a:solidFill>
                  <a:srgbClr val="FF0000"/>
                </a:solidFill>
              </a:rPr>
              <a:t>1</a:t>
            </a:r>
            <a:r>
              <a:rPr lang="en-US" sz="1800" dirty="0"/>
              <a:t>-X</a:t>
            </a:r>
          </a:p>
          <a:p>
            <a:r>
              <a:rPr lang="en-US" sz="1800" dirty="0"/>
              <a:t>X</a:t>
            </a:r>
            <a:r>
              <a:rPr lang="en-US" sz="1800" dirty="0" smtClean="0"/>
              <a:t>-</a:t>
            </a:r>
            <a:r>
              <a:rPr lang="en-US" sz="1800" dirty="0" smtClean="0">
                <a:solidFill>
                  <a:srgbClr val="FF0000"/>
                </a:solidFill>
              </a:rPr>
              <a:t>2</a:t>
            </a:r>
            <a:r>
              <a:rPr lang="en-US" sz="1800" dirty="0" smtClean="0"/>
              <a:t>-</a:t>
            </a:r>
            <a:r>
              <a:rPr lang="en-US" sz="1800" dirty="0"/>
              <a:t>Y</a:t>
            </a:r>
            <a:r>
              <a:rPr lang="en-US" sz="1800" dirty="0" smtClean="0"/>
              <a:t>-</a:t>
            </a:r>
            <a:r>
              <a:rPr lang="en-US" sz="1800" dirty="0" smtClean="0">
                <a:solidFill>
                  <a:srgbClr val="FF0000"/>
                </a:solidFill>
              </a:rPr>
              <a:t>3</a:t>
            </a:r>
            <a:r>
              <a:rPr lang="en-US" sz="1800" dirty="0" smtClean="0"/>
              <a:t>-</a:t>
            </a:r>
            <a:r>
              <a:rPr lang="en-US" sz="1800" dirty="0"/>
              <a:t>Z-</a:t>
            </a:r>
            <a:r>
              <a:rPr lang="en-US" sz="1800" dirty="0">
                <a:solidFill>
                  <a:srgbClr val="FF0000"/>
                </a:solidFill>
              </a:rPr>
              <a:t>1</a:t>
            </a:r>
            <a:r>
              <a:rPr lang="en-US" sz="1800" dirty="0"/>
              <a:t>-</a:t>
            </a:r>
            <a:r>
              <a:rPr lang="en-US" sz="1800" dirty="0" smtClean="0"/>
              <a:t>X</a:t>
            </a:r>
          </a:p>
          <a:p>
            <a:r>
              <a:rPr lang="en-US" sz="1800" dirty="0"/>
              <a:t>X-</a:t>
            </a:r>
            <a:r>
              <a:rPr lang="en-US" sz="1800" dirty="0">
                <a:solidFill>
                  <a:srgbClr val="FF0000"/>
                </a:solidFill>
              </a:rPr>
              <a:t>2</a:t>
            </a:r>
            <a:r>
              <a:rPr lang="en-US" sz="1800" dirty="0"/>
              <a:t>-Y</a:t>
            </a:r>
            <a:r>
              <a:rPr lang="en-US" sz="1800" dirty="0" smtClean="0"/>
              <a:t>-</a:t>
            </a:r>
            <a:r>
              <a:rPr lang="en-US" sz="1800" dirty="0" smtClean="0">
                <a:solidFill>
                  <a:srgbClr val="FF0000"/>
                </a:solidFill>
              </a:rPr>
              <a:t>0</a:t>
            </a:r>
            <a:r>
              <a:rPr lang="en-US" sz="1800" dirty="0" smtClean="0"/>
              <a:t>-</a:t>
            </a:r>
            <a:r>
              <a:rPr lang="en-US" sz="1800" dirty="0"/>
              <a:t>Z-</a:t>
            </a:r>
            <a:r>
              <a:rPr lang="en-US" sz="1800" dirty="0">
                <a:solidFill>
                  <a:srgbClr val="FF0000"/>
                </a:solidFill>
              </a:rPr>
              <a:t>1</a:t>
            </a:r>
            <a:r>
              <a:rPr lang="en-US" sz="1800" dirty="0"/>
              <a:t>-X</a:t>
            </a:r>
          </a:p>
          <a:p>
            <a:endParaRPr lang="en-US" sz="1800" dirty="0" smtClean="0"/>
          </a:p>
          <a:p>
            <a:r>
              <a:rPr lang="en-US" sz="1800" b="1" dirty="0" smtClean="0"/>
              <a:t>X-</a:t>
            </a:r>
            <a:r>
              <a:rPr lang="en-US" sz="1800" b="1" dirty="0" smtClean="0">
                <a:solidFill>
                  <a:srgbClr val="FF0000"/>
                </a:solidFill>
              </a:rPr>
              <a:t>2</a:t>
            </a:r>
            <a:r>
              <a:rPr lang="en-US" sz="1800" b="1" dirty="0" smtClean="0"/>
              <a:t>-</a:t>
            </a:r>
            <a:r>
              <a:rPr lang="en-US" sz="1800" b="1" dirty="0"/>
              <a:t>Y</a:t>
            </a:r>
            <a:r>
              <a:rPr lang="en-US" sz="1800" b="1" dirty="0" smtClean="0"/>
              <a:t>-</a:t>
            </a:r>
            <a:r>
              <a:rPr lang="en-US" sz="1800" b="1" dirty="0" smtClean="0">
                <a:solidFill>
                  <a:srgbClr val="FF0000"/>
                </a:solidFill>
              </a:rPr>
              <a:t>1</a:t>
            </a:r>
            <a:r>
              <a:rPr lang="en-US" sz="1800" b="1" dirty="0" smtClean="0"/>
              <a:t>-</a:t>
            </a:r>
            <a:r>
              <a:rPr lang="en-US" sz="1800" b="1" dirty="0"/>
              <a:t>Z</a:t>
            </a:r>
            <a:r>
              <a:rPr lang="en-US" sz="1800" b="1" dirty="0" smtClean="0"/>
              <a:t>-</a:t>
            </a:r>
            <a:r>
              <a:rPr lang="en-US" sz="1800" b="1" dirty="0" smtClean="0">
                <a:solidFill>
                  <a:srgbClr val="FF0000"/>
                </a:solidFill>
              </a:rPr>
              <a:t>2</a:t>
            </a:r>
            <a:r>
              <a:rPr lang="en-US" sz="1800" b="1" dirty="0" smtClean="0"/>
              <a:t>-</a:t>
            </a:r>
            <a:r>
              <a:rPr lang="en-US" sz="1800" b="1" dirty="0"/>
              <a:t>X</a:t>
            </a:r>
          </a:p>
          <a:p>
            <a:r>
              <a:rPr lang="en-US" sz="1800" dirty="0"/>
              <a:t>X</a:t>
            </a:r>
            <a:r>
              <a:rPr lang="en-US" sz="1800" dirty="0" smtClean="0"/>
              <a:t>-</a:t>
            </a:r>
            <a:r>
              <a:rPr lang="en-US" sz="1800" dirty="0" smtClean="0">
                <a:solidFill>
                  <a:srgbClr val="FF0000"/>
                </a:solidFill>
              </a:rPr>
              <a:t>2</a:t>
            </a:r>
            <a:r>
              <a:rPr lang="en-US" sz="1800" dirty="0" smtClean="0"/>
              <a:t>-</a:t>
            </a:r>
            <a:r>
              <a:rPr lang="en-US" sz="1800" dirty="0"/>
              <a:t>Y-</a:t>
            </a:r>
            <a:r>
              <a:rPr lang="en-US" sz="1800" dirty="0">
                <a:solidFill>
                  <a:srgbClr val="FF0000"/>
                </a:solidFill>
              </a:rPr>
              <a:t>2</a:t>
            </a:r>
            <a:r>
              <a:rPr lang="en-US" sz="1800" dirty="0"/>
              <a:t>-Z</a:t>
            </a:r>
            <a:r>
              <a:rPr lang="en-US" sz="1800" dirty="0" smtClean="0"/>
              <a:t>-</a:t>
            </a:r>
            <a:r>
              <a:rPr lang="en-US" sz="1800" dirty="0" smtClean="0">
                <a:solidFill>
                  <a:srgbClr val="FF0000"/>
                </a:solidFill>
              </a:rPr>
              <a:t>2</a:t>
            </a:r>
            <a:r>
              <a:rPr lang="en-US" sz="1800" dirty="0" smtClean="0"/>
              <a:t>-</a:t>
            </a:r>
            <a:r>
              <a:rPr lang="en-US" sz="1800" dirty="0"/>
              <a:t>X</a:t>
            </a:r>
          </a:p>
          <a:p>
            <a:r>
              <a:rPr lang="en-US" sz="1800" b="1" dirty="0"/>
              <a:t>X</a:t>
            </a:r>
            <a:r>
              <a:rPr lang="en-US" sz="1800" b="1" dirty="0" smtClean="0"/>
              <a:t>-</a:t>
            </a:r>
            <a:r>
              <a:rPr lang="en-US" sz="1800" b="1" dirty="0" smtClean="0">
                <a:solidFill>
                  <a:srgbClr val="FF0000"/>
                </a:solidFill>
              </a:rPr>
              <a:t>2</a:t>
            </a:r>
            <a:r>
              <a:rPr lang="en-US" sz="1800" b="1" dirty="0" smtClean="0"/>
              <a:t>-</a:t>
            </a:r>
            <a:r>
              <a:rPr lang="en-US" sz="1800" b="1" dirty="0"/>
              <a:t>Y</a:t>
            </a:r>
            <a:r>
              <a:rPr lang="en-US" sz="1800" b="1" dirty="0" smtClean="0"/>
              <a:t>-</a:t>
            </a:r>
            <a:r>
              <a:rPr lang="en-US" sz="1800" b="1" dirty="0">
                <a:solidFill>
                  <a:srgbClr val="FF0000"/>
                </a:solidFill>
              </a:rPr>
              <a:t>3</a:t>
            </a:r>
            <a:r>
              <a:rPr lang="en-US" sz="1800" b="1" dirty="0" smtClean="0"/>
              <a:t>-</a:t>
            </a:r>
            <a:r>
              <a:rPr lang="en-US" sz="1800" b="1" dirty="0"/>
              <a:t>Z</a:t>
            </a:r>
            <a:r>
              <a:rPr lang="en-US" sz="1800" b="1" dirty="0" smtClean="0"/>
              <a:t>-</a:t>
            </a:r>
            <a:r>
              <a:rPr lang="en-US" sz="1800" b="1" dirty="0" smtClean="0">
                <a:solidFill>
                  <a:srgbClr val="FF0000"/>
                </a:solidFill>
              </a:rPr>
              <a:t>2</a:t>
            </a:r>
            <a:r>
              <a:rPr lang="en-US" sz="1800" b="1" dirty="0" smtClean="0"/>
              <a:t>-X</a:t>
            </a:r>
          </a:p>
          <a:p>
            <a:r>
              <a:rPr lang="en-US" sz="1800" dirty="0"/>
              <a:t>X-</a:t>
            </a:r>
            <a:r>
              <a:rPr lang="en-US" sz="1800" dirty="0">
                <a:solidFill>
                  <a:srgbClr val="FF0000"/>
                </a:solidFill>
              </a:rPr>
              <a:t>2</a:t>
            </a:r>
            <a:r>
              <a:rPr lang="en-US" sz="1800" dirty="0"/>
              <a:t>-Y</a:t>
            </a:r>
            <a:r>
              <a:rPr lang="en-US" sz="1800" dirty="0" smtClean="0"/>
              <a:t>-</a:t>
            </a:r>
            <a:r>
              <a:rPr lang="en-US" sz="1800" dirty="0" smtClean="0">
                <a:solidFill>
                  <a:srgbClr val="FF0000"/>
                </a:solidFill>
              </a:rPr>
              <a:t>0</a:t>
            </a:r>
            <a:r>
              <a:rPr lang="en-US" sz="1800" dirty="0" smtClean="0"/>
              <a:t>-</a:t>
            </a:r>
            <a:r>
              <a:rPr lang="en-US" sz="1800" dirty="0"/>
              <a:t>Z-</a:t>
            </a:r>
            <a:r>
              <a:rPr lang="en-US" sz="1800" dirty="0">
                <a:solidFill>
                  <a:srgbClr val="FF0000"/>
                </a:solidFill>
              </a:rPr>
              <a:t>2</a:t>
            </a:r>
            <a:r>
              <a:rPr lang="en-US" sz="1800" dirty="0"/>
              <a:t>-</a:t>
            </a:r>
            <a:r>
              <a:rPr lang="en-US" sz="1800" dirty="0" smtClean="0"/>
              <a:t>X</a:t>
            </a:r>
            <a:endParaRPr lang="en-US" sz="1800" dirty="0"/>
          </a:p>
          <a:p>
            <a:endParaRPr lang="en-US" sz="1800" dirty="0" smtClean="0"/>
          </a:p>
          <a:p>
            <a:r>
              <a:rPr lang="en-US" sz="1800" dirty="0" smtClean="0"/>
              <a:t>X-</a:t>
            </a:r>
            <a:r>
              <a:rPr lang="en-US" sz="1800" dirty="0" smtClean="0">
                <a:solidFill>
                  <a:srgbClr val="FF0000"/>
                </a:solidFill>
              </a:rPr>
              <a:t>2</a:t>
            </a:r>
            <a:r>
              <a:rPr lang="en-US" sz="1800" dirty="0" smtClean="0"/>
              <a:t>-</a:t>
            </a:r>
            <a:r>
              <a:rPr lang="en-US" sz="1800" dirty="0"/>
              <a:t>Y</a:t>
            </a:r>
            <a:r>
              <a:rPr lang="en-US" sz="1800" dirty="0" smtClean="0"/>
              <a:t>-</a:t>
            </a:r>
            <a:r>
              <a:rPr lang="en-US" sz="1800" dirty="0" smtClean="0">
                <a:solidFill>
                  <a:srgbClr val="FF0000"/>
                </a:solidFill>
              </a:rPr>
              <a:t>1</a:t>
            </a:r>
            <a:r>
              <a:rPr lang="en-US" sz="1800" dirty="0" smtClean="0"/>
              <a:t>-</a:t>
            </a:r>
            <a:r>
              <a:rPr lang="en-US" sz="1800" dirty="0"/>
              <a:t>Z</a:t>
            </a:r>
            <a:r>
              <a:rPr lang="en-US" sz="1800" dirty="0" smtClean="0"/>
              <a:t>-</a:t>
            </a:r>
            <a:r>
              <a:rPr lang="en-US" sz="1800" dirty="0">
                <a:solidFill>
                  <a:srgbClr val="FF0000"/>
                </a:solidFill>
              </a:rPr>
              <a:t>3</a:t>
            </a:r>
            <a:r>
              <a:rPr lang="en-US" sz="1800" dirty="0" smtClean="0"/>
              <a:t>-</a:t>
            </a:r>
            <a:r>
              <a:rPr lang="en-US" sz="1800" dirty="0"/>
              <a:t>X</a:t>
            </a:r>
          </a:p>
          <a:p>
            <a:r>
              <a:rPr lang="en-US" sz="1800" dirty="0"/>
              <a:t>X</a:t>
            </a:r>
            <a:r>
              <a:rPr lang="en-US" sz="1800" dirty="0" smtClean="0"/>
              <a:t>-</a:t>
            </a:r>
            <a:r>
              <a:rPr lang="en-US" sz="1800" dirty="0" smtClean="0">
                <a:solidFill>
                  <a:srgbClr val="FF0000"/>
                </a:solidFill>
              </a:rPr>
              <a:t>2</a:t>
            </a:r>
            <a:r>
              <a:rPr lang="en-US" sz="1800" dirty="0" smtClean="0"/>
              <a:t>-</a:t>
            </a:r>
            <a:r>
              <a:rPr lang="en-US" sz="1800" dirty="0"/>
              <a:t>Y</a:t>
            </a:r>
            <a:r>
              <a:rPr lang="en-US" sz="1800" dirty="0" smtClean="0"/>
              <a:t>-</a:t>
            </a:r>
            <a:r>
              <a:rPr lang="en-US" sz="1800" dirty="0" smtClean="0">
                <a:solidFill>
                  <a:srgbClr val="FF0000"/>
                </a:solidFill>
              </a:rPr>
              <a:t>2</a:t>
            </a:r>
            <a:r>
              <a:rPr lang="en-US" sz="1800" dirty="0" smtClean="0"/>
              <a:t>-</a:t>
            </a:r>
            <a:r>
              <a:rPr lang="en-US" sz="1800" dirty="0"/>
              <a:t>Z</a:t>
            </a:r>
            <a:r>
              <a:rPr lang="en-US" sz="1800" dirty="0" smtClean="0"/>
              <a:t>-</a:t>
            </a:r>
            <a:r>
              <a:rPr lang="en-US" sz="1800" dirty="0">
                <a:solidFill>
                  <a:srgbClr val="FF0000"/>
                </a:solidFill>
              </a:rPr>
              <a:t>3</a:t>
            </a:r>
            <a:r>
              <a:rPr lang="en-US" sz="1800" dirty="0" smtClean="0"/>
              <a:t>-</a:t>
            </a:r>
            <a:r>
              <a:rPr lang="en-US" sz="1800" dirty="0"/>
              <a:t>X</a:t>
            </a:r>
          </a:p>
          <a:p>
            <a:r>
              <a:rPr lang="en-US" sz="1800" dirty="0" smtClean="0"/>
              <a:t>X-</a:t>
            </a:r>
            <a:r>
              <a:rPr lang="en-US" sz="1800" dirty="0" smtClean="0">
                <a:solidFill>
                  <a:srgbClr val="FF0000"/>
                </a:solidFill>
              </a:rPr>
              <a:t>2</a:t>
            </a:r>
            <a:r>
              <a:rPr lang="en-US" sz="1800" dirty="0" smtClean="0"/>
              <a:t>-</a:t>
            </a:r>
            <a:r>
              <a:rPr lang="en-US" sz="1800" dirty="0"/>
              <a:t>Y</a:t>
            </a:r>
            <a:r>
              <a:rPr lang="en-US" sz="1800" dirty="0" smtClean="0"/>
              <a:t>-</a:t>
            </a:r>
            <a:r>
              <a:rPr lang="en-US" sz="1800" dirty="0" smtClean="0">
                <a:solidFill>
                  <a:srgbClr val="FF0000"/>
                </a:solidFill>
              </a:rPr>
              <a:t>3</a:t>
            </a:r>
            <a:r>
              <a:rPr lang="en-US" sz="1800" dirty="0" smtClean="0"/>
              <a:t>-</a:t>
            </a:r>
            <a:r>
              <a:rPr lang="en-US" sz="1800" dirty="0"/>
              <a:t>Z</a:t>
            </a:r>
            <a:r>
              <a:rPr lang="en-US" sz="1800" dirty="0" smtClean="0"/>
              <a:t>-</a:t>
            </a:r>
            <a:r>
              <a:rPr lang="en-US" sz="1800" dirty="0">
                <a:solidFill>
                  <a:srgbClr val="FF0000"/>
                </a:solidFill>
              </a:rPr>
              <a:t>3</a:t>
            </a:r>
            <a:r>
              <a:rPr lang="en-US" sz="1800" dirty="0" smtClean="0"/>
              <a:t>-X</a:t>
            </a:r>
          </a:p>
          <a:p>
            <a:r>
              <a:rPr lang="en-US" sz="1800" dirty="0"/>
              <a:t>X-</a:t>
            </a:r>
            <a:r>
              <a:rPr lang="en-US" sz="1800" dirty="0">
                <a:solidFill>
                  <a:srgbClr val="FF0000"/>
                </a:solidFill>
              </a:rPr>
              <a:t>2</a:t>
            </a:r>
            <a:r>
              <a:rPr lang="en-US" sz="1800" dirty="0"/>
              <a:t>-Y</a:t>
            </a:r>
            <a:r>
              <a:rPr lang="en-US" sz="1800" dirty="0" smtClean="0"/>
              <a:t>-</a:t>
            </a:r>
            <a:r>
              <a:rPr lang="en-US" sz="1800" dirty="0" smtClean="0">
                <a:solidFill>
                  <a:srgbClr val="FF0000"/>
                </a:solidFill>
              </a:rPr>
              <a:t>0</a:t>
            </a:r>
            <a:r>
              <a:rPr lang="en-US" sz="1800" dirty="0" smtClean="0"/>
              <a:t>-</a:t>
            </a:r>
            <a:r>
              <a:rPr lang="en-US" sz="1800" dirty="0"/>
              <a:t>Z-</a:t>
            </a:r>
            <a:r>
              <a:rPr lang="en-US" sz="1800" dirty="0">
                <a:solidFill>
                  <a:srgbClr val="FF0000"/>
                </a:solidFill>
              </a:rPr>
              <a:t>3</a:t>
            </a:r>
            <a:r>
              <a:rPr lang="en-US" sz="1800" dirty="0"/>
              <a:t>-</a:t>
            </a:r>
            <a:r>
              <a:rPr lang="en-US" sz="1800" dirty="0" smtClean="0"/>
              <a:t>X</a:t>
            </a:r>
            <a:endParaRPr lang="en-US" sz="1800" dirty="0"/>
          </a:p>
        </p:txBody>
      </p:sp>
      <p:sp>
        <p:nvSpPr>
          <p:cNvPr id="10" name="TextBox 9"/>
          <p:cNvSpPr txBox="1"/>
          <p:nvPr/>
        </p:nvSpPr>
        <p:spPr>
          <a:xfrm>
            <a:off x="6561654" y="1361974"/>
            <a:ext cx="1633906" cy="5078314"/>
          </a:xfrm>
          <a:prstGeom prst="rect">
            <a:avLst/>
          </a:prstGeom>
          <a:noFill/>
          <a:ln>
            <a:solidFill>
              <a:schemeClr val="accent5"/>
            </a:solidFill>
          </a:ln>
        </p:spPr>
        <p:txBody>
          <a:bodyPr wrap="none" rtlCol="0">
            <a:spAutoFit/>
          </a:bodyPr>
          <a:lstStyle/>
          <a:p>
            <a:r>
              <a:rPr lang="en-US" sz="1800" dirty="0"/>
              <a:t>X</a:t>
            </a:r>
            <a:r>
              <a:rPr lang="en-US" sz="1800" dirty="0" smtClean="0"/>
              <a:t>-</a:t>
            </a:r>
            <a:r>
              <a:rPr lang="en-US" sz="1800" dirty="0" smtClean="0">
                <a:solidFill>
                  <a:srgbClr val="FF0000"/>
                </a:solidFill>
              </a:rPr>
              <a:t>3</a:t>
            </a:r>
            <a:r>
              <a:rPr lang="en-US" sz="1800" dirty="0" smtClean="0"/>
              <a:t>-</a:t>
            </a:r>
            <a:r>
              <a:rPr lang="en-US" sz="1800" dirty="0"/>
              <a:t>Y-</a:t>
            </a:r>
            <a:r>
              <a:rPr lang="en-US" sz="1800" dirty="0">
                <a:solidFill>
                  <a:srgbClr val="FF0000"/>
                </a:solidFill>
              </a:rPr>
              <a:t>1</a:t>
            </a:r>
            <a:r>
              <a:rPr lang="en-US" sz="1800" dirty="0"/>
              <a:t>-Z-</a:t>
            </a:r>
            <a:r>
              <a:rPr lang="en-US" sz="1800" dirty="0">
                <a:solidFill>
                  <a:srgbClr val="FF0000"/>
                </a:solidFill>
              </a:rPr>
              <a:t>0</a:t>
            </a:r>
            <a:r>
              <a:rPr lang="en-US" sz="1800" dirty="0"/>
              <a:t>-X</a:t>
            </a:r>
          </a:p>
          <a:p>
            <a:r>
              <a:rPr lang="en-US" sz="1800" b="1" dirty="0"/>
              <a:t>X</a:t>
            </a:r>
            <a:r>
              <a:rPr lang="en-US" sz="1800" b="1" dirty="0" smtClean="0"/>
              <a:t>-</a:t>
            </a:r>
            <a:r>
              <a:rPr lang="en-US" sz="1800" b="1" dirty="0" smtClean="0">
                <a:solidFill>
                  <a:srgbClr val="FF0000"/>
                </a:solidFill>
              </a:rPr>
              <a:t>3</a:t>
            </a:r>
            <a:r>
              <a:rPr lang="en-US" sz="1800" b="1" dirty="0" smtClean="0"/>
              <a:t>-</a:t>
            </a:r>
            <a:r>
              <a:rPr lang="en-US" sz="1800" b="1" dirty="0"/>
              <a:t>Y-</a:t>
            </a:r>
            <a:r>
              <a:rPr lang="en-US" sz="1800" b="1" dirty="0">
                <a:solidFill>
                  <a:srgbClr val="FF0000"/>
                </a:solidFill>
              </a:rPr>
              <a:t>2</a:t>
            </a:r>
            <a:r>
              <a:rPr lang="en-US" sz="1800" b="1" dirty="0"/>
              <a:t>-Z-</a:t>
            </a:r>
            <a:r>
              <a:rPr lang="en-US" sz="1800" b="1" dirty="0">
                <a:solidFill>
                  <a:srgbClr val="FF0000"/>
                </a:solidFill>
              </a:rPr>
              <a:t>0</a:t>
            </a:r>
            <a:r>
              <a:rPr lang="en-US" sz="1800" b="1" dirty="0"/>
              <a:t>-X</a:t>
            </a:r>
          </a:p>
          <a:p>
            <a:r>
              <a:rPr lang="en-US" sz="1800" b="1" dirty="0"/>
              <a:t>X</a:t>
            </a:r>
            <a:r>
              <a:rPr lang="en-US" sz="1800" b="1" dirty="0" smtClean="0"/>
              <a:t>-</a:t>
            </a:r>
            <a:r>
              <a:rPr lang="en-US" sz="1800" b="1" dirty="0" smtClean="0">
                <a:solidFill>
                  <a:srgbClr val="FF0000"/>
                </a:solidFill>
              </a:rPr>
              <a:t>3</a:t>
            </a:r>
            <a:r>
              <a:rPr lang="en-US" sz="1800" b="1" dirty="0" smtClean="0"/>
              <a:t>-</a:t>
            </a:r>
            <a:r>
              <a:rPr lang="en-US" sz="1800" b="1" dirty="0"/>
              <a:t>Y-</a:t>
            </a:r>
            <a:r>
              <a:rPr lang="en-US" sz="1800" b="1" dirty="0">
                <a:solidFill>
                  <a:srgbClr val="FF0000"/>
                </a:solidFill>
              </a:rPr>
              <a:t>3</a:t>
            </a:r>
            <a:r>
              <a:rPr lang="en-US" sz="1800" b="1" dirty="0"/>
              <a:t>-Z-</a:t>
            </a:r>
            <a:r>
              <a:rPr lang="en-US" sz="1800" b="1" dirty="0">
                <a:solidFill>
                  <a:srgbClr val="FF0000"/>
                </a:solidFill>
              </a:rPr>
              <a:t>0</a:t>
            </a:r>
            <a:r>
              <a:rPr lang="en-US" sz="1800" b="1" dirty="0"/>
              <a:t>-X</a:t>
            </a:r>
          </a:p>
          <a:p>
            <a:endParaRPr lang="en-US" sz="1800" dirty="0"/>
          </a:p>
          <a:p>
            <a:r>
              <a:rPr lang="en-US" sz="1800" dirty="0" smtClean="0"/>
              <a:t>X-</a:t>
            </a:r>
            <a:r>
              <a:rPr lang="en-US" sz="1800" dirty="0" smtClean="0">
                <a:solidFill>
                  <a:srgbClr val="FF0000"/>
                </a:solidFill>
              </a:rPr>
              <a:t>3</a:t>
            </a:r>
            <a:r>
              <a:rPr lang="en-US" sz="1800" dirty="0" smtClean="0"/>
              <a:t>-Y-</a:t>
            </a:r>
            <a:r>
              <a:rPr lang="en-US" sz="1800" dirty="0" smtClean="0">
                <a:solidFill>
                  <a:srgbClr val="FF0000"/>
                </a:solidFill>
              </a:rPr>
              <a:t>1</a:t>
            </a:r>
            <a:r>
              <a:rPr lang="en-US" sz="1800" dirty="0" smtClean="0"/>
              <a:t>-Z-</a:t>
            </a:r>
            <a:r>
              <a:rPr lang="en-US" sz="1800" dirty="0" smtClean="0">
                <a:solidFill>
                  <a:srgbClr val="FF0000"/>
                </a:solidFill>
              </a:rPr>
              <a:t>1</a:t>
            </a:r>
            <a:r>
              <a:rPr lang="en-US" sz="1800" dirty="0" smtClean="0"/>
              <a:t>-</a:t>
            </a:r>
            <a:r>
              <a:rPr lang="en-US" sz="1800" dirty="0"/>
              <a:t>X</a:t>
            </a:r>
            <a:endParaRPr lang="en-US" sz="1800" dirty="0" smtClean="0"/>
          </a:p>
          <a:p>
            <a:r>
              <a:rPr lang="en-US" sz="1800" dirty="0"/>
              <a:t>X</a:t>
            </a:r>
            <a:r>
              <a:rPr lang="en-US" sz="1800" dirty="0" smtClean="0"/>
              <a:t>-</a:t>
            </a:r>
            <a:r>
              <a:rPr lang="en-US" sz="1800" dirty="0" smtClean="0">
                <a:solidFill>
                  <a:srgbClr val="FF0000"/>
                </a:solidFill>
              </a:rPr>
              <a:t>3</a:t>
            </a:r>
            <a:r>
              <a:rPr lang="en-US" sz="1800" dirty="0" smtClean="0"/>
              <a:t>-</a:t>
            </a:r>
            <a:r>
              <a:rPr lang="en-US" sz="1800" dirty="0"/>
              <a:t>Y</a:t>
            </a:r>
            <a:r>
              <a:rPr lang="en-US" sz="1800" dirty="0" smtClean="0"/>
              <a:t>-</a:t>
            </a:r>
            <a:r>
              <a:rPr lang="en-US" sz="1800" dirty="0" smtClean="0">
                <a:solidFill>
                  <a:srgbClr val="FF0000"/>
                </a:solidFill>
              </a:rPr>
              <a:t>2</a:t>
            </a:r>
            <a:r>
              <a:rPr lang="en-US" sz="1800" dirty="0" smtClean="0"/>
              <a:t>-</a:t>
            </a:r>
            <a:r>
              <a:rPr lang="en-US" sz="1800" dirty="0"/>
              <a:t>Z</a:t>
            </a:r>
            <a:r>
              <a:rPr lang="en-US" sz="1800" dirty="0" smtClean="0"/>
              <a:t>-</a:t>
            </a:r>
            <a:r>
              <a:rPr lang="en-US" sz="1800" dirty="0" smtClean="0">
                <a:solidFill>
                  <a:srgbClr val="FF0000"/>
                </a:solidFill>
              </a:rPr>
              <a:t>1</a:t>
            </a:r>
            <a:r>
              <a:rPr lang="en-US" sz="1800" dirty="0" smtClean="0"/>
              <a:t>-</a:t>
            </a:r>
            <a:r>
              <a:rPr lang="en-US" sz="1800" dirty="0"/>
              <a:t>X</a:t>
            </a:r>
          </a:p>
          <a:p>
            <a:r>
              <a:rPr lang="en-US" sz="1800" dirty="0"/>
              <a:t>X</a:t>
            </a:r>
            <a:r>
              <a:rPr lang="en-US" sz="1800" dirty="0" smtClean="0"/>
              <a:t>-</a:t>
            </a:r>
            <a:r>
              <a:rPr lang="en-US" sz="1800" dirty="0" smtClean="0">
                <a:solidFill>
                  <a:srgbClr val="FF0000"/>
                </a:solidFill>
              </a:rPr>
              <a:t>3</a:t>
            </a:r>
            <a:r>
              <a:rPr lang="en-US" sz="1800" dirty="0" smtClean="0"/>
              <a:t>-</a:t>
            </a:r>
            <a:r>
              <a:rPr lang="en-US" sz="1800" dirty="0"/>
              <a:t>Y</a:t>
            </a:r>
            <a:r>
              <a:rPr lang="en-US" sz="1800" dirty="0" smtClean="0"/>
              <a:t>-</a:t>
            </a:r>
            <a:r>
              <a:rPr lang="en-US" sz="1800" dirty="0" smtClean="0">
                <a:solidFill>
                  <a:srgbClr val="FF0000"/>
                </a:solidFill>
              </a:rPr>
              <a:t>3</a:t>
            </a:r>
            <a:r>
              <a:rPr lang="en-US" sz="1800" dirty="0" smtClean="0"/>
              <a:t>-</a:t>
            </a:r>
            <a:r>
              <a:rPr lang="en-US" sz="1800" dirty="0"/>
              <a:t>Z</a:t>
            </a:r>
            <a:r>
              <a:rPr lang="en-US" sz="1800" dirty="0" smtClean="0"/>
              <a:t>-</a:t>
            </a:r>
            <a:r>
              <a:rPr lang="en-US" sz="1800" dirty="0" smtClean="0">
                <a:solidFill>
                  <a:srgbClr val="FF0000"/>
                </a:solidFill>
              </a:rPr>
              <a:t>1</a:t>
            </a:r>
            <a:r>
              <a:rPr lang="en-US" sz="1800" dirty="0" smtClean="0"/>
              <a:t>-</a:t>
            </a:r>
            <a:r>
              <a:rPr lang="en-US" sz="1800" dirty="0"/>
              <a:t>X</a:t>
            </a:r>
          </a:p>
          <a:p>
            <a:r>
              <a:rPr lang="en-US" sz="1800" dirty="0"/>
              <a:t>X</a:t>
            </a:r>
            <a:r>
              <a:rPr lang="en-US" sz="1800" dirty="0" smtClean="0"/>
              <a:t>-</a:t>
            </a:r>
            <a:r>
              <a:rPr lang="en-US" sz="1800" dirty="0" smtClean="0">
                <a:solidFill>
                  <a:srgbClr val="FF0000"/>
                </a:solidFill>
              </a:rPr>
              <a:t>3</a:t>
            </a:r>
            <a:r>
              <a:rPr lang="en-US" sz="1800" dirty="0" smtClean="0"/>
              <a:t>-</a:t>
            </a:r>
            <a:r>
              <a:rPr lang="en-US" sz="1800" dirty="0"/>
              <a:t>Y-</a:t>
            </a:r>
            <a:r>
              <a:rPr lang="en-US" sz="1800" dirty="0">
                <a:solidFill>
                  <a:srgbClr val="FF0000"/>
                </a:solidFill>
              </a:rPr>
              <a:t>0</a:t>
            </a:r>
            <a:r>
              <a:rPr lang="en-US" sz="1800" dirty="0"/>
              <a:t>-Z-</a:t>
            </a:r>
            <a:r>
              <a:rPr lang="en-US" sz="1800" dirty="0">
                <a:solidFill>
                  <a:srgbClr val="FF0000"/>
                </a:solidFill>
              </a:rPr>
              <a:t>1</a:t>
            </a:r>
            <a:r>
              <a:rPr lang="en-US" sz="1800" dirty="0"/>
              <a:t>-X</a:t>
            </a:r>
          </a:p>
          <a:p>
            <a:endParaRPr lang="en-US" sz="1800" dirty="0" smtClean="0"/>
          </a:p>
          <a:p>
            <a:r>
              <a:rPr lang="en-US" sz="1800" dirty="0" smtClean="0"/>
              <a:t>X-</a:t>
            </a:r>
            <a:r>
              <a:rPr lang="en-US" sz="1800" dirty="0" smtClean="0">
                <a:solidFill>
                  <a:srgbClr val="FF0000"/>
                </a:solidFill>
              </a:rPr>
              <a:t>3</a:t>
            </a:r>
            <a:r>
              <a:rPr lang="en-US" sz="1800" dirty="0" smtClean="0"/>
              <a:t>-</a:t>
            </a:r>
            <a:r>
              <a:rPr lang="en-US" sz="1800" dirty="0"/>
              <a:t>Y-</a:t>
            </a:r>
            <a:r>
              <a:rPr lang="en-US" sz="1800" dirty="0">
                <a:solidFill>
                  <a:srgbClr val="FF0000"/>
                </a:solidFill>
              </a:rPr>
              <a:t>1</a:t>
            </a:r>
            <a:r>
              <a:rPr lang="en-US" sz="1800" dirty="0"/>
              <a:t>-Z</a:t>
            </a:r>
            <a:r>
              <a:rPr lang="en-US" sz="1800" dirty="0" smtClean="0"/>
              <a:t>-</a:t>
            </a:r>
            <a:r>
              <a:rPr lang="en-US" sz="1800" dirty="0" smtClean="0">
                <a:solidFill>
                  <a:srgbClr val="FF0000"/>
                </a:solidFill>
              </a:rPr>
              <a:t>2</a:t>
            </a:r>
            <a:r>
              <a:rPr lang="en-US" sz="1800" dirty="0" smtClean="0"/>
              <a:t>-</a:t>
            </a:r>
            <a:r>
              <a:rPr lang="en-US" sz="1800" dirty="0"/>
              <a:t>X</a:t>
            </a:r>
          </a:p>
          <a:p>
            <a:r>
              <a:rPr lang="en-US" sz="1800" dirty="0"/>
              <a:t>X</a:t>
            </a:r>
            <a:r>
              <a:rPr lang="en-US" sz="1800" dirty="0" smtClean="0"/>
              <a:t>-</a:t>
            </a:r>
            <a:r>
              <a:rPr lang="en-US" sz="1800" dirty="0" smtClean="0">
                <a:solidFill>
                  <a:srgbClr val="FF0000"/>
                </a:solidFill>
              </a:rPr>
              <a:t>3</a:t>
            </a:r>
            <a:r>
              <a:rPr lang="en-US" sz="1800" dirty="0" smtClean="0"/>
              <a:t>-</a:t>
            </a:r>
            <a:r>
              <a:rPr lang="en-US" sz="1800" dirty="0"/>
              <a:t>Y</a:t>
            </a:r>
            <a:r>
              <a:rPr lang="en-US" sz="1800" dirty="0" smtClean="0"/>
              <a:t>-</a:t>
            </a:r>
            <a:r>
              <a:rPr lang="en-US" sz="1800" dirty="0" smtClean="0">
                <a:solidFill>
                  <a:srgbClr val="FF0000"/>
                </a:solidFill>
              </a:rPr>
              <a:t>2</a:t>
            </a:r>
            <a:r>
              <a:rPr lang="en-US" sz="1800" dirty="0" smtClean="0"/>
              <a:t>-</a:t>
            </a:r>
            <a:r>
              <a:rPr lang="en-US" sz="1800" dirty="0"/>
              <a:t>Z</a:t>
            </a:r>
            <a:r>
              <a:rPr lang="en-US" sz="1800" dirty="0" smtClean="0"/>
              <a:t>-</a:t>
            </a:r>
            <a:r>
              <a:rPr lang="en-US" sz="1800" dirty="0" smtClean="0">
                <a:solidFill>
                  <a:srgbClr val="FF0000"/>
                </a:solidFill>
              </a:rPr>
              <a:t>2</a:t>
            </a:r>
            <a:r>
              <a:rPr lang="en-US" sz="1800" dirty="0" smtClean="0"/>
              <a:t>-</a:t>
            </a:r>
            <a:r>
              <a:rPr lang="en-US" sz="1800" dirty="0"/>
              <a:t>X</a:t>
            </a:r>
          </a:p>
          <a:p>
            <a:r>
              <a:rPr lang="en-US" sz="1800" b="1" dirty="0"/>
              <a:t>X</a:t>
            </a:r>
            <a:r>
              <a:rPr lang="en-US" sz="1800" b="1" dirty="0" smtClean="0"/>
              <a:t>-</a:t>
            </a:r>
            <a:r>
              <a:rPr lang="en-US" sz="1800" b="1" dirty="0" smtClean="0">
                <a:solidFill>
                  <a:srgbClr val="FF0000"/>
                </a:solidFill>
              </a:rPr>
              <a:t>3</a:t>
            </a:r>
            <a:r>
              <a:rPr lang="en-US" sz="1800" b="1" dirty="0" smtClean="0"/>
              <a:t>-</a:t>
            </a:r>
            <a:r>
              <a:rPr lang="en-US" sz="1800" b="1" dirty="0"/>
              <a:t>Y</a:t>
            </a:r>
            <a:r>
              <a:rPr lang="en-US" sz="1800" b="1" dirty="0" smtClean="0"/>
              <a:t>-</a:t>
            </a:r>
            <a:r>
              <a:rPr lang="en-US" sz="1800" b="1" dirty="0" smtClean="0">
                <a:solidFill>
                  <a:srgbClr val="FF0000"/>
                </a:solidFill>
              </a:rPr>
              <a:t>3</a:t>
            </a:r>
            <a:r>
              <a:rPr lang="en-US" sz="1800" b="1" dirty="0" smtClean="0"/>
              <a:t>-</a:t>
            </a:r>
            <a:r>
              <a:rPr lang="en-US" sz="1800" b="1" dirty="0"/>
              <a:t>Z</a:t>
            </a:r>
            <a:r>
              <a:rPr lang="en-US" sz="1800" b="1" dirty="0" smtClean="0"/>
              <a:t>-</a:t>
            </a:r>
            <a:r>
              <a:rPr lang="en-US" sz="1800" b="1" dirty="0" smtClean="0">
                <a:solidFill>
                  <a:srgbClr val="FF0000"/>
                </a:solidFill>
              </a:rPr>
              <a:t>2</a:t>
            </a:r>
            <a:r>
              <a:rPr lang="en-US" sz="1800" b="1" dirty="0" smtClean="0"/>
              <a:t>-</a:t>
            </a:r>
            <a:r>
              <a:rPr lang="en-US" sz="1800" b="1" dirty="0"/>
              <a:t>X</a:t>
            </a:r>
          </a:p>
          <a:p>
            <a:r>
              <a:rPr lang="en-US" sz="1800" b="1" dirty="0"/>
              <a:t>X</a:t>
            </a:r>
            <a:r>
              <a:rPr lang="en-US" sz="1800" b="1" dirty="0" smtClean="0"/>
              <a:t>-</a:t>
            </a:r>
            <a:r>
              <a:rPr lang="en-US" sz="1800" b="1" dirty="0" smtClean="0">
                <a:solidFill>
                  <a:srgbClr val="FF0000"/>
                </a:solidFill>
              </a:rPr>
              <a:t>3</a:t>
            </a:r>
            <a:r>
              <a:rPr lang="en-US" sz="1800" b="1" dirty="0" smtClean="0"/>
              <a:t>-</a:t>
            </a:r>
            <a:r>
              <a:rPr lang="en-US" sz="1800" b="1" dirty="0"/>
              <a:t>Y-</a:t>
            </a:r>
            <a:r>
              <a:rPr lang="en-US" sz="1800" b="1" dirty="0">
                <a:solidFill>
                  <a:srgbClr val="FF0000"/>
                </a:solidFill>
              </a:rPr>
              <a:t>0</a:t>
            </a:r>
            <a:r>
              <a:rPr lang="en-US" sz="1800" b="1" dirty="0"/>
              <a:t>-Z-</a:t>
            </a:r>
            <a:r>
              <a:rPr lang="en-US" sz="1800" b="1" dirty="0">
                <a:solidFill>
                  <a:srgbClr val="FF0000"/>
                </a:solidFill>
              </a:rPr>
              <a:t>2</a:t>
            </a:r>
            <a:r>
              <a:rPr lang="en-US" sz="1800" b="1" dirty="0"/>
              <a:t>-X</a:t>
            </a:r>
          </a:p>
          <a:p>
            <a:endParaRPr lang="en-US" sz="1800" dirty="0" smtClean="0"/>
          </a:p>
          <a:p>
            <a:r>
              <a:rPr lang="en-US" sz="1800" dirty="0"/>
              <a:t>X</a:t>
            </a:r>
            <a:r>
              <a:rPr lang="en-US" sz="1800" dirty="0" smtClean="0"/>
              <a:t>-</a:t>
            </a:r>
            <a:r>
              <a:rPr lang="en-US" sz="1800" dirty="0" smtClean="0">
                <a:solidFill>
                  <a:srgbClr val="FF0000"/>
                </a:solidFill>
              </a:rPr>
              <a:t>3</a:t>
            </a:r>
            <a:r>
              <a:rPr lang="en-US" sz="1800" dirty="0" smtClean="0"/>
              <a:t>-</a:t>
            </a:r>
            <a:r>
              <a:rPr lang="en-US" sz="1800" dirty="0"/>
              <a:t>Y-</a:t>
            </a:r>
            <a:r>
              <a:rPr lang="en-US" sz="1800" dirty="0">
                <a:solidFill>
                  <a:srgbClr val="FF0000"/>
                </a:solidFill>
              </a:rPr>
              <a:t>1</a:t>
            </a:r>
            <a:r>
              <a:rPr lang="en-US" sz="1800" dirty="0"/>
              <a:t>-Z</a:t>
            </a:r>
            <a:r>
              <a:rPr lang="en-US" sz="1800" dirty="0" smtClean="0"/>
              <a:t>-</a:t>
            </a:r>
            <a:r>
              <a:rPr lang="en-US" sz="1800" dirty="0" smtClean="0">
                <a:solidFill>
                  <a:srgbClr val="FF0000"/>
                </a:solidFill>
              </a:rPr>
              <a:t>3</a:t>
            </a:r>
            <a:r>
              <a:rPr lang="en-US" sz="1800" dirty="0" smtClean="0"/>
              <a:t>-</a:t>
            </a:r>
            <a:r>
              <a:rPr lang="en-US" sz="1800" dirty="0"/>
              <a:t>X</a:t>
            </a:r>
          </a:p>
          <a:p>
            <a:r>
              <a:rPr lang="en-US" sz="1800" b="1" dirty="0"/>
              <a:t>X</a:t>
            </a:r>
            <a:r>
              <a:rPr lang="en-US" sz="1800" b="1" dirty="0" smtClean="0"/>
              <a:t>-</a:t>
            </a:r>
            <a:r>
              <a:rPr lang="en-US" sz="1800" b="1" dirty="0" smtClean="0">
                <a:solidFill>
                  <a:srgbClr val="FF0000"/>
                </a:solidFill>
              </a:rPr>
              <a:t>3</a:t>
            </a:r>
            <a:r>
              <a:rPr lang="en-US" sz="1800" b="1" dirty="0" smtClean="0"/>
              <a:t>-</a:t>
            </a:r>
            <a:r>
              <a:rPr lang="en-US" sz="1800" b="1" dirty="0"/>
              <a:t>Y</a:t>
            </a:r>
            <a:r>
              <a:rPr lang="en-US" sz="1800" b="1" dirty="0" smtClean="0"/>
              <a:t>-</a:t>
            </a:r>
            <a:r>
              <a:rPr lang="en-US" sz="1800" b="1" dirty="0" smtClean="0">
                <a:solidFill>
                  <a:srgbClr val="FF0000"/>
                </a:solidFill>
              </a:rPr>
              <a:t>2</a:t>
            </a:r>
            <a:r>
              <a:rPr lang="en-US" sz="1800" b="1" dirty="0" smtClean="0"/>
              <a:t>-</a:t>
            </a:r>
            <a:r>
              <a:rPr lang="en-US" sz="1800" b="1" dirty="0"/>
              <a:t>Z</a:t>
            </a:r>
            <a:r>
              <a:rPr lang="en-US" sz="1800" b="1" dirty="0" smtClean="0"/>
              <a:t>-</a:t>
            </a:r>
            <a:r>
              <a:rPr lang="en-US" sz="1800" b="1" dirty="0" smtClean="0">
                <a:solidFill>
                  <a:srgbClr val="FF0000"/>
                </a:solidFill>
              </a:rPr>
              <a:t>3</a:t>
            </a:r>
            <a:r>
              <a:rPr lang="en-US" sz="1800" b="1" dirty="0" smtClean="0"/>
              <a:t>-</a:t>
            </a:r>
            <a:r>
              <a:rPr lang="en-US" sz="1800" b="1" dirty="0"/>
              <a:t>X</a:t>
            </a:r>
          </a:p>
          <a:p>
            <a:r>
              <a:rPr lang="en-US" sz="1800" dirty="0"/>
              <a:t>X</a:t>
            </a:r>
            <a:r>
              <a:rPr lang="en-US" sz="1800" dirty="0" smtClean="0"/>
              <a:t>-</a:t>
            </a:r>
            <a:r>
              <a:rPr lang="en-US" sz="1800" dirty="0" smtClean="0">
                <a:solidFill>
                  <a:srgbClr val="FF0000"/>
                </a:solidFill>
              </a:rPr>
              <a:t>3</a:t>
            </a:r>
            <a:r>
              <a:rPr lang="en-US" sz="1800" dirty="0" smtClean="0"/>
              <a:t>-</a:t>
            </a:r>
            <a:r>
              <a:rPr lang="en-US" sz="1800" dirty="0"/>
              <a:t>Y</a:t>
            </a:r>
            <a:r>
              <a:rPr lang="en-US" sz="1800" dirty="0" smtClean="0"/>
              <a:t>-</a:t>
            </a:r>
            <a:r>
              <a:rPr lang="en-US" sz="1800" dirty="0" smtClean="0">
                <a:solidFill>
                  <a:srgbClr val="FF0000"/>
                </a:solidFill>
              </a:rPr>
              <a:t>3</a:t>
            </a:r>
            <a:r>
              <a:rPr lang="en-US" sz="1800" dirty="0" smtClean="0"/>
              <a:t>-</a:t>
            </a:r>
            <a:r>
              <a:rPr lang="en-US" sz="1800" dirty="0"/>
              <a:t>Z</a:t>
            </a:r>
            <a:r>
              <a:rPr lang="en-US" sz="1800" dirty="0" smtClean="0"/>
              <a:t>-</a:t>
            </a:r>
            <a:r>
              <a:rPr lang="en-US" sz="1800" dirty="0" smtClean="0">
                <a:solidFill>
                  <a:srgbClr val="FF0000"/>
                </a:solidFill>
              </a:rPr>
              <a:t>3</a:t>
            </a:r>
            <a:r>
              <a:rPr lang="en-US" sz="1800" dirty="0" smtClean="0"/>
              <a:t>-X</a:t>
            </a:r>
          </a:p>
          <a:p>
            <a:r>
              <a:rPr lang="en-US" sz="1800" b="1" dirty="0"/>
              <a:t>X</a:t>
            </a:r>
            <a:r>
              <a:rPr lang="en-US" sz="1800" b="1" dirty="0" smtClean="0"/>
              <a:t>-</a:t>
            </a:r>
            <a:r>
              <a:rPr lang="en-US" sz="1800" b="1" dirty="0" smtClean="0">
                <a:solidFill>
                  <a:srgbClr val="FF0000"/>
                </a:solidFill>
              </a:rPr>
              <a:t>3</a:t>
            </a:r>
            <a:r>
              <a:rPr lang="en-US" sz="1800" b="1" dirty="0" smtClean="0"/>
              <a:t>-</a:t>
            </a:r>
            <a:r>
              <a:rPr lang="en-US" sz="1800" b="1" dirty="0"/>
              <a:t>Y-</a:t>
            </a:r>
            <a:r>
              <a:rPr lang="en-US" sz="1800" b="1" dirty="0">
                <a:solidFill>
                  <a:srgbClr val="FF0000"/>
                </a:solidFill>
              </a:rPr>
              <a:t>0</a:t>
            </a:r>
            <a:r>
              <a:rPr lang="en-US" sz="1800" b="1" dirty="0"/>
              <a:t>-Z-</a:t>
            </a:r>
            <a:r>
              <a:rPr lang="en-US" sz="1800" b="1" dirty="0">
                <a:solidFill>
                  <a:srgbClr val="FF0000"/>
                </a:solidFill>
              </a:rPr>
              <a:t>3</a:t>
            </a:r>
            <a:r>
              <a:rPr lang="en-US" sz="1800" b="1" dirty="0"/>
              <a:t>-</a:t>
            </a:r>
            <a:r>
              <a:rPr lang="en-US" sz="1800" b="1" dirty="0" smtClean="0"/>
              <a:t>X</a:t>
            </a:r>
            <a:endParaRPr lang="en-US" sz="1800" b="1" dirty="0"/>
          </a:p>
        </p:txBody>
      </p:sp>
    </p:spTree>
    <p:extLst>
      <p:ext uri="{BB962C8B-B14F-4D97-AF65-F5344CB8AC3E}">
        <p14:creationId xmlns:p14="http://schemas.microsoft.com/office/powerpoint/2010/main" val="319077560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Combination </a:t>
            </a:r>
            <a:r>
              <a:rPr lang="en-US" dirty="0" smtClean="0"/>
              <a:t>patterns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3379978" y="1871503"/>
            <a:ext cx="775705" cy="693814"/>
          </a:xfrm>
          <a:prstGeom prst="rect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1">
                  <a:lumMod val="20000"/>
                  <a:lumOff val="80000"/>
                </a:schemeClr>
              </a:gs>
            </a:gsLst>
            <a:lin ang="16200000" scaled="0"/>
            <a:tileRect/>
          </a:gradFill>
          <a:ln w="19050" cmpd="sng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X</a:t>
            </a: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1718282" y="4250745"/>
            <a:ext cx="775705" cy="693814"/>
          </a:xfrm>
          <a:prstGeom prst="rect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1">
                  <a:lumMod val="20000"/>
                  <a:lumOff val="80000"/>
                </a:schemeClr>
              </a:gs>
            </a:gsLst>
            <a:lin ang="16200000" scaled="0"/>
            <a:tileRect/>
          </a:gradFill>
          <a:ln w="19050" cmpd="sng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Y</a:t>
            </a:r>
          </a:p>
        </p:txBody>
      </p:sp>
      <p:sp>
        <p:nvSpPr>
          <p:cNvPr id="6" name="Rectangle 5"/>
          <p:cNvSpPr/>
          <p:nvPr/>
        </p:nvSpPr>
        <p:spPr>
          <a:xfrm>
            <a:off x="5220446" y="4250745"/>
            <a:ext cx="775705" cy="648859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20000"/>
                  <a:lumOff val="80000"/>
                </a:schemeClr>
              </a:gs>
            </a:gsLst>
          </a:gradFill>
          <a:ln w="19050" cmpd="sng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Z</a:t>
            </a:r>
          </a:p>
        </p:txBody>
      </p:sp>
      <p:cxnSp>
        <p:nvCxnSpPr>
          <p:cNvPr id="7" name="Straight Connector 6"/>
          <p:cNvCxnSpPr>
            <a:stCxn id="4" idx="2"/>
            <a:endCxn id="6" idx="0"/>
          </p:cNvCxnSpPr>
          <p:nvPr/>
        </p:nvCxnSpPr>
        <p:spPr>
          <a:xfrm>
            <a:off x="3767831" y="2565317"/>
            <a:ext cx="1840468" cy="1685428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>
            <a:stCxn id="6" idx="1"/>
            <a:endCxn id="5" idx="3"/>
          </p:cNvCxnSpPr>
          <p:nvPr/>
        </p:nvCxnSpPr>
        <p:spPr>
          <a:xfrm flipH="1">
            <a:off x="2493987" y="4575175"/>
            <a:ext cx="2726459" cy="22477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>
            <a:stCxn id="5" idx="0"/>
            <a:endCxn id="4" idx="2"/>
          </p:cNvCxnSpPr>
          <p:nvPr/>
        </p:nvCxnSpPr>
        <p:spPr>
          <a:xfrm flipV="1">
            <a:off x="2106135" y="2565317"/>
            <a:ext cx="1661696" cy="1685428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" name="Curved Connector 13"/>
          <p:cNvCxnSpPr>
            <a:stCxn id="5" idx="2"/>
            <a:endCxn id="6" idx="2"/>
          </p:cNvCxnSpPr>
          <p:nvPr/>
        </p:nvCxnSpPr>
        <p:spPr>
          <a:xfrm rot="5400000" flipH="1" flipV="1">
            <a:off x="3834739" y="3171000"/>
            <a:ext cx="44955" cy="3502164"/>
          </a:xfrm>
          <a:prstGeom prst="curvedConnector3">
            <a:avLst>
              <a:gd name="adj1" fmla="val -508509"/>
            </a:avLst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" name="Curved Connector 15"/>
          <p:cNvCxnSpPr>
            <a:stCxn id="6" idx="3"/>
            <a:endCxn id="4" idx="3"/>
          </p:cNvCxnSpPr>
          <p:nvPr/>
        </p:nvCxnSpPr>
        <p:spPr>
          <a:xfrm flipH="1" flipV="1">
            <a:off x="4155683" y="2218410"/>
            <a:ext cx="1840468" cy="2356765"/>
          </a:xfrm>
          <a:prstGeom prst="curvedConnector3">
            <a:avLst>
              <a:gd name="adj1" fmla="val -12421"/>
            </a:avLst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2687973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Combination </a:t>
            </a:r>
            <a:r>
              <a:rPr lang="en-US" dirty="0" smtClean="0"/>
              <a:t>patterns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3379978" y="1871503"/>
            <a:ext cx="775705" cy="693814"/>
          </a:xfrm>
          <a:prstGeom prst="rect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1">
                  <a:lumMod val="20000"/>
                  <a:lumOff val="80000"/>
                </a:schemeClr>
              </a:gs>
            </a:gsLst>
            <a:lin ang="16200000" scaled="0"/>
            <a:tileRect/>
          </a:gradFill>
          <a:ln w="19050" cmpd="sng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X</a:t>
            </a: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1718282" y="4250745"/>
            <a:ext cx="775705" cy="693814"/>
          </a:xfrm>
          <a:prstGeom prst="rect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1">
                  <a:lumMod val="20000"/>
                  <a:lumOff val="80000"/>
                </a:schemeClr>
              </a:gs>
            </a:gsLst>
            <a:lin ang="16200000" scaled="0"/>
            <a:tileRect/>
          </a:gradFill>
          <a:ln w="19050" cmpd="sng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Y</a:t>
            </a:r>
          </a:p>
        </p:txBody>
      </p:sp>
      <p:sp>
        <p:nvSpPr>
          <p:cNvPr id="6" name="Rectangle 5"/>
          <p:cNvSpPr/>
          <p:nvPr/>
        </p:nvSpPr>
        <p:spPr>
          <a:xfrm>
            <a:off x="5220446" y="4250745"/>
            <a:ext cx="775705" cy="648859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20000"/>
                  <a:lumOff val="80000"/>
                </a:schemeClr>
              </a:gs>
            </a:gsLst>
          </a:gradFill>
          <a:ln w="19050" cmpd="sng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Z</a:t>
            </a:r>
          </a:p>
        </p:txBody>
      </p:sp>
      <p:cxnSp>
        <p:nvCxnSpPr>
          <p:cNvPr id="7" name="Straight Connector 6"/>
          <p:cNvCxnSpPr>
            <a:stCxn id="4" idx="2"/>
            <a:endCxn id="6" idx="0"/>
          </p:cNvCxnSpPr>
          <p:nvPr/>
        </p:nvCxnSpPr>
        <p:spPr>
          <a:xfrm>
            <a:off x="3767831" y="2565317"/>
            <a:ext cx="1840468" cy="1685428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>
            <a:stCxn id="6" idx="1"/>
            <a:endCxn id="5" idx="3"/>
          </p:cNvCxnSpPr>
          <p:nvPr/>
        </p:nvCxnSpPr>
        <p:spPr>
          <a:xfrm flipH="1">
            <a:off x="2493987" y="4575175"/>
            <a:ext cx="2726459" cy="22477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" name="Curved Connector 14"/>
          <p:cNvCxnSpPr>
            <a:stCxn id="4" idx="1"/>
            <a:endCxn id="5" idx="1"/>
          </p:cNvCxnSpPr>
          <p:nvPr/>
        </p:nvCxnSpPr>
        <p:spPr>
          <a:xfrm rot="10800000" flipV="1">
            <a:off x="1718282" y="2218410"/>
            <a:ext cx="1661696" cy="2379242"/>
          </a:xfrm>
          <a:prstGeom prst="curvedConnector3">
            <a:avLst>
              <a:gd name="adj1" fmla="val 113757"/>
            </a:avLst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Curved Connector 16"/>
          <p:cNvCxnSpPr>
            <a:stCxn id="5" idx="2"/>
            <a:endCxn id="6" idx="2"/>
          </p:cNvCxnSpPr>
          <p:nvPr/>
        </p:nvCxnSpPr>
        <p:spPr>
          <a:xfrm rot="5400000" flipH="1" flipV="1">
            <a:off x="3834739" y="3171000"/>
            <a:ext cx="44955" cy="3502164"/>
          </a:xfrm>
          <a:prstGeom prst="curvedConnector3">
            <a:avLst>
              <a:gd name="adj1" fmla="val -508509"/>
            </a:avLst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Curved Connector 18"/>
          <p:cNvCxnSpPr>
            <a:stCxn id="6" idx="3"/>
            <a:endCxn id="4" idx="3"/>
          </p:cNvCxnSpPr>
          <p:nvPr/>
        </p:nvCxnSpPr>
        <p:spPr>
          <a:xfrm flipH="1" flipV="1">
            <a:off x="4155683" y="2218410"/>
            <a:ext cx="1840468" cy="2356765"/>
          </a:xfrm>
          <a:prstGeom prst="curvedConnector3">
            <a:avLst>
              <a:gd name="adj1" fmla="val -12421"/>
            </a:avLst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3242036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Combination </a:t>
            </a:r>
            <a:r>
              <a:rPr lang="en-US" dirty="0" smtClean="0"/>
              <a:t>patterns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3379978" y="1871503"/>
            <a:ext cx="775705" cy="693814"/>
          </a:xfrm>
          <a:prstGeom prst="rect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1">
                  <a:lumMod val="20000"/>
                  <a:lumOff val="80000"/>
                </a:schemeClr>
              </a:gs>
            </a:gsLst>
            <a:lin ang="16200000" scaled="0"/>
            <a:tileRect/>
          </a:gradFill>
          <a:ln w="19050" cmpd="sng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X</a:t>
            </a: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1718282" y="4250745"/>
            <a:ext cx="775705" cy="693814"/>
          </a:xfrm>
          <a:prstGeom prst="rect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1">
                  <a:lumMod val="20000"/>
                  <a:lumOff val="80000"/>
                </a:schemeClr>
              </a:gs>
            </a:gsLst>
            <a:lin ang="16200000" scaled="0"/>
            <a:tileRect/>
          </a:gradFill>
          <a:ln w="19050" cmpd="sng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Y</a:t>
            </a:r>
          </a:p>
        </p:txBody>
      </p:sp>
      <p:sp>
        <p:nvSpPr>
          <p:cNvPr id="6" name="Rectangle 5"/>
          <p:cNvSpPr/>
          <p:nvPr/>
        </p:nvSpPr>
        <p:spPr>
          <a:xfrm>
            <a:off x="5220446" y="4250745"/>
            <a:ext cx="775705" cy="648859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20000"/>
                  <a:lumOff val="80000"/>
                </a:schemeClr>
              </a:gs>
            </a:gsLst>
          </a:gradFill>
          <a:ln w="19050" cmpd="sng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Z</a:t>
            </a:r>
          </a:p>
        </p:txBody>
      </p:sp>
      <p:cxnSp>
        <p:nvCxnSpPr>
          <p:cNvPr id="7" name="Straight Connector 6"/>
          <p:cNvCxnSpPr>
            <a:stCxn id="4" idx="2"/>
            <a:endCxn id="6" idx="0"/>
          </p:cNvCxnSpPr>
          <p:nvPr/>
        </p:nvCxnSpPr>
        <p:spPr>
          <a:xfrm>
            <a:off x="3767831" y="2565317"/>
            <a:ext cx="1840468" cy="1685428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>
            <a:stCxn id="6" idx="1"/>
            <a:endCxn id="5" idx="3"/>
          </p:cNvCxnSpPr>
          <p:nvPr/>
        </p:nvCxnSpPr>
        <p:spPr>
          <a:xfrm flipH="1">
            <a:off x="2493987" y="4575175"/>
            <a:ext cx="2726459" cy="22477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Curved Connector 8"/>
          <p:cNvCxnSpPr>
            <a:stCxn id="4" idx="1"/>
            <a:endCxn id="5" idx="1"/>
          </p:cNvCxnSpPr>
          <p:nvPr/>
        </p:nvCxnSpPr>
        <p:spPr>
          <a:xfrm rot="10800000" flipV="1">
            <a:off x="1718282" y="2218410"/>
            <a:ext cx="1661696" cy="2379242"/>
          </a:xfrm>
          <a:prstGeom prst="curvedConnector3">
            <a:avLst>
              <a:gd name="adj1" fmla="val 113757"/>
            </a:avLst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>
            <a:stCxn id="4" idx="2"/>
            <a:endCxn id="5" idx="0"/>
          </p:cNvCxnSpPr>
          <p:nvPr/>
        </p:nvCxnSpPr>
        <p:spPr>
          <a:xfrm flipH="1">
            <a:off x="2106135" y="2565317"/>
            <a:ext cx="1661696" cy="1685428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" name="Curved Connector 14"/>
          <p:cNvCxnSpPr>
            <a:stCxn id="5" idx="2"/>
            <a:endCxn id="6" idx="2"/>
          </p:cNvCxnSpPr>
          <p:nvPr/>
        </p:nvCxnSpPr>
        <p:spPr>
          <a:xfrm rot="5400000" flipH="1" flipV="1">
            <a:off x="3834739" y="3171000"/>
            <a:ext cx="44955" cy="3502164"/>
          </a:xfrm>
          <a:prstGeom prst="curvedConnector3">
            <a:avLst>
              <a:gd name="adj1" fmla="val -508509"/>
            </a:avLst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Curved Connector 16"/>
          <p:cNvCxnSpPr>
            <a:stCxn id="6" idx="3"/>
            <a:endCxn id="4" idx="3"/>
          </p:cNvCxnSpPr>
          <p:nvPr/>
        </p:nvCxnSpPr>
        <p:spPr>
          <a:xfrm flipH="1" flipV="1">
            <a:off x="4155683" y="2218410"/>
            <a:ext cx="1840468" cy="2356765"/>
          </a:xfrm>
          <a:prstGeom prst="curvedConnector3">
            <a:avLst>
              <a:gd name="adj1" fmla="val -12421"/>
            </a:avLst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7628838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642918"/>
            <a:ext cx="6711673" cy="579433"/>
          </a:xfrm>
        </p:spPr>
        <p:txBody>
          <a:bodyPr>
            <a:normAutofit/>
          </a:bodyPr>
          <a:lstStyle/>
          <a:p>
            <a:r>
              <a:rPr lang="en-US" sz="2000" dirty="0"/>
              <a:t>Pattern </a:t>
            </a:r>
            <a:r>
              <a:rPr lang="en-US" sz="2000" dirty="0" smtClean="0"/>
              <a:t>111: X </a:t>
            </a:r>
            <a:r>
              <a:rPr lang="en-US" sz="2000" dirty="0"/>
              <a:t>co-occurrent with </a:t>
            </a:r>
            <a:r>
              <a:rPr lang="en-US" sz="2000" dirty="0" smtClean="0"/>
              <a:t>Y co-occurrent with Z</a:t>
            </a:r>
            <a:endParaRPr lang="en-US" sz="2000" dirty="0"/>
          </a:p>
        </p:txBody>
      </p:sp>
      <p:sp>
        <p:nvSpPr>
          <p:cNvPr id="5" name="Rectangle 4"/>
          <p:cNvSpPr/>
          <p:nvPr/>
        </p:nvSpPr>
        <p:spPr>
          <a:xfrm>
            <a:off x="3379979" y="1259006"/>
            <a:ext cx="391674" cy="369383"/>
          </a:xfrm>
          <a:prstGeom prst="rect">
            <a:avLst/>
          </a:prstGeom>
          <a:solidFill>
            <a:srgbClr val="000090"/>
          </a:solidFill>
          <a:ln w="19050" cmpd="sng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X</a:t>
            </a: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2504293" y="2276660"/>
            <a:ext cx="391674" cy="369383"/>
          </a:xfrm>
          <a:prstGeom prst="rect">
            <a:avLst/>
          </a:prstGeom>
          <a:solidFill>
            <a:srgbClr val="000090"/>
          </a:solidFill>
          <a:ln w="19050" cmpd="sng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Y</a:t>
            </a:r>
          </a:p>
        </p:txBody>
      </p:sp>
      <p:sp>
        <p:nvSpPr>
          <p:cNvPr id="7" name="Rectangle 6"/>
          <p:cNvSpPr/>
          <p:nvPr/>
        </p:nvSpPr>
        <p:spPr>
          <a:xfrm>
            <a:off x="4522727" y="2276660"/>
            <a:ext cx="391674" cy="345449"/>
          </a:xfrm>
          <a:prstGeom prst="rect">
            <a:avLst/>
          </a:prstGeom>
          <a:solidFill>
            <a:srgbClr val="000090"/>
          </a:solidFill>
          <a:ln w="19050" cmpd="sng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Z</a:t>
            </a:r>
          </a:p>
        </p:txBody>
      </p:sp>
      <p:cxnSp>
        <p:nvCxnSpPr>
          <p:cNvPr id="8" name="Straight Connector 7"/>
          <p:cNvCxnSpPr>
            <a:stCxn id="6" idx="0"/>
            <a:endCxn id="5" idx="2"/>
          </p:cNvCxnSpPr>
          <p:nvPr/>
        </p:nvCxnSpPr>
        <p:spPr>
          <a:xfrm flipV="1">
            <a:off x="2700130" y="1628389"/>
            <a:ext cx="875686" cy="648271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457200" y="3076502"/>
            <a:ext cx="3563379" cy="738664"/>
          </a:xfrm>
          <a:prstGeom prst="rect">
            <a:avLst/>
          </a:prstGeom>
          <a:noFill/>
          <a:ln>
            <a:solidFill>
              <a:schemeClr val="accent5">
                <a:lumMod val="40000"/>
                <a:lumOff val="6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b="1" dirty="0" smtClean="0"/>
              <a:t>Definition: </a:t>
            </a:r>
          </a:p>
          <a:p>
            <a:r>
              <a:rPr lang="en-US" dirty="0" smtClean="0"/>
              <a:t>(X and Y) and (Y and Z) and (Z and X)</a:t>
            </a:r>
          </a:p>
          <a:p>
            <a:r>
              <a:rPr lang="en-US" dirty="0" smtClean="0"/>
              <a:t>=X and Y and Z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457200" y="4017215"/>
            <a:ext cx="3563379" cy="523220"/>
          </a:xfrm>
          <a:prstGeom prst="rect">
            <a:avLst/>
          </a:prstGeom>
          <a:noFill/>
          <a:ln>
            <a:solidFill>
              <a:schemeClr val="accent5">
                <a:lumMod val="40000"/>
                <a:lumOff val="6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b="1" dirty="0" smtClean="0"/>
              <a:t>FSN: </a:t>
            </a:r>
          </a:p>
          <a:p>
            <a:r>
              <a:rPr lang="en-US" dirty="0" smtClean="0"/>
              <a:t>X co-occurrent with Y co-occurrent with Z </a:t>
            </a:r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457199" y="4766504"/>
            <a:ext cx="6877539" cy="738664"/>
          </a:xfrm>
          <a:prstGeom prst="rect">
            <a:avLst/>
          </a:prstGeom>
          <a:noFill/>
          <a:ln>
            <a:solidFill>
              <a:schemeClr val="accent5">
                <a:lumMod val="40000"/>
                <a:lumOff val="6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b="1" dirty="0" smtClean="0">
                <a:latin typeface="Lucida Grande"/>
                <a:ea typeface="Lucida Grande"/>
                <a:cs typeface="Lucida Grande"/>
              </a:rPr>
              <a:t>Example:</a:t>
            </a:r>
          </a:p>
          <a:p>
            <a:r>
              <a:rPr lang="en-US" dirty="0">
                <a:latin typeface="Lucida Grande"/>
                <a:ea typeface="Lucida Grande"/>
                <a:cs typeface="Lucida Grande"/>
              </a:rPr>
              <a:t>Hypertensive heart and renal disease with renal failure (disorder</a:t>
            </a:r>
            <a:r>
              <a:rPr lang="en-US" dirty="0" smtClean="0">
                <a:latin typeface="Lucida Grande"/>
                <a:ea typeface="Lucida Grande"/>
                <a:cs typeface="Lucida Grande"/>
              </a:rPr>
              <a:t>)</a:t>
            </a:r>
          </a:p>
          <a:p>
            <a:r>
              <a:rPr lang="en-US" dirty="0" smtClean="0">
                <a:latin typeface="Lucida Grande"/>
                <a:ea typeface="Lucida Grande"/>
                <a:cs typeface="Lucida Grande"/>
              </a:rPr>
              <a:t>=Hypertensive </a:t>
            </a:r>
            <a:r>
              <a:rPr lang="en-US" dirty="0">
                <a:latin typeface="Lucida Grande"/>
                <a:ea typeface="Lucida Grande"/>
                <a:cs typeface="Lucida Grande"/>
              </a:rPr>
              <a:t>heart disease and renal failure and renal </a:t>
            </a:r>
            <a:r>
              <a:rPr lang="en-US" dirty="0" smtClean="0">
                <a:latin typeface="Lucida Grande"/>
                <a:ea typeface="Lucida Grande"/>
                <a:cs typeface="Lucida Grande"/>
              </a:rPr>
              <a:t>disease (disorder)</a:t>
            </a:r>
            <a:endParaRPr lang="en-US" dirty="0"/>
          </a:p>
        </p:txBody>
      </p:sp>
      <p:cxnSp>
        <p:nvCxnSpPr>
          <p:cNvPr id="14" name="Straight Connector 13"/>
          <p:cNvCxnSpPr>
            <a:stCxn id="6" idx="3"/>
            <a:endCxn id="7" idx="1"/>
          </p:cNvCxnSpPr>
          <p:nvPr/>
        </p:nvCxnSpPr>
        <p:spPr>
          <a:xfrm flipV="1">
            <a:off x="2895967" y="2449385"/>
            <a:ext cx="1626760" cy="11967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>
            <a:stCxn id="5" idx="2"/>
            <a:endCxn id="7" idx="0"/>
          </p:cNvCxnSpPr>
          <p:nvPr/>
        </p:nvCxnSpPr>
        <p:spPr>
          <a:xfrm>
            <a:off x="3575816" y="1628389"/>
            <a:ext cx="1142748" cy="648271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0283932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IHTSDO PPT Template 2014">
  <a:themeElements>
    <a:clrScheme name="IHTSDO CIIO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9972"/>
      </a:accent1>
      <a:accent2>
        <a:srgbClr val="3333CC"/>
      </a:accent2>
      <a:accent3>
        <a:srgbClr val="FFFFFF"/>
      </a:accent3>
      <a:accent4>
        <a:srgbClr val="000000"/>
      </a:accent4>
      <a:accent5>
        <a:srgbClr val="00CC99"/>
      </a:accent5>
      <a:accent6>
        <a:srgbClr val="2D2DB9"/>
      </a:accent6>
      <a:hlink>
        <a:srgbClr val="0000E5"/>
      </a:hlink>
      <a:folHlink>
        <a:srgbClr val="2D2DB9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IHTSDO PPT Template 2014.potx</Template>
  <TotalTime>1733</TotalTime>
  <Words>3154</Words>
  <Application>Microsoft Macintosh PowerPoint</Application>
  <PresentationFormat>On-screen Show (4:3)</PresentationFormat>
  <Paragraphs>370</Paragraphs>
  <Slides>23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24" baseType="lpstr">
      <vt:lpstr>IHTSDO PPT Template 2014</vt:lpstr>
      <vt:lpstr>X with Y complex patterns  - Scope in due to, and co-occurrent with</vt:lpstr>
      <vt:lpstr>Background</vt:lpstr>
      <vt:lpstr>Notes on diagrams</vt:lpstr>
      <vt:lpstr>Note on pattern names</vt:lpstr>
      <vt:lpstr>Possible patterns (&gt;54)</vt:lpstr>
      <vt:lpstr>Combination patterns</vt:lpstr>
      <vt:lpstr>Combination patterns</vt:lpstr>
      <vt:lpstr>Combination patterns</vt:lpstr>
      <vt:lpstr>Pattern 111: X co-occurrent with Y co-occurrent with Z</vt:lpstr>
      <vt:lpstr>Pattern 102: (X due to Z) co-occurrent with Y</vt:lpstr>
      <vt:lpstr>Pattern 122: (X co-occurrent with Y) due to Z</vt:lpstr>
      <vt:lpstr>Pattern 133: (X co-occurrent with Y) due to and co-occurrent with Z</vt:lpstr>
      <vt:lpstr>Pattern 230: X due to (Y co-occurrent with and due to Z)</vt:lpstr>
      <vt:lpstr>Pattern 330: (X co-occurrent with and due to Y) and (Y co-occurrent with and due to Z)</vt:lpstr>
      <vt:lpstr>Pattern 232: (X due to Y) and (X due to Z) and (Y co-occurrent with and due to Z)</vt:lpstr>
      <vt:lpstr>Preliminary conclusions</vt:lpstr>
      <vt:lpstr>Pattern 220: (X due to Y) and (Y due to Z)</vt:lpstr>
      <vt:lpstr>Pattern 302: (X co-occurrent with and due to Y) and (X due to Z)</vt:lpstr>
      <vt:lpstr>Pattern 320: (X co-occurrent with and due to Y) and (Y due to Z)</vt:lpstr>
      <vt:lpstr>Pattern 212: (X due to Y) and (X due to Z) and (Y co-occurrent with Z)</vt:lpstr>
      <vt:lpstr>Pattern 210: (X due to Y) and (Y co-occurrent with Z)</vt:lpstr>
      <vt:lpstr>Pattern 303 : (X co-occurrent with and due to Y) and (X co-occurrent with and due to Z)</vt:lpstr>
      <vt:lpstr>Pattern 323: (X co-occurrent with and due to Y) and (X co-occurrent with and due to Z) and (Y due to Z)</vt:lpstr>
    </vt:vector>
  </TitlesOfParts>
  <Manager/>
  <Company>IHTSDO</Company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subject/>
  <dc:creator>IHTSDO</dc:creator>
  <cp:keywords/>
  <dc:description/>
  <cp:lastModifiedBy>Yongsheng Gao</cp:lastModifiedBy>
  <cp:revision>160</cp:revision>
  <dcterms:modified xsi:type="dcterms:W3CDTF">2014-10-24T20:09:38Z</dcterms:modified>
  <cp:category/>
</cp:coreProperties>
</file>