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60" r:id="rId7"/>
    <p:sldId id="266" r:id="rId8"/>
    <p:sldId id="265" r:id="rId9"/>
    <p:sldId id="268" r:id="rId10"/>
    <p:sldId id="267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2" autoAdjust="0"/>
    <p:restoredTop sz="94660"/>
  </p:normalViewPr>
  <p:slideViewPr>
    <p:cSldViewPr snapToGrid="0">
      <p:cViewPr varScale="1">
        <p:scale>
          <a:sx n="69" d="100"/>
          <a:sy n="69" d="100"/>
        </p:scale>
        <p:origin x="40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9474-3D5F-4345-A403-FF205982F893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EEF2-6679-4326-B142-54AE020A3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64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9474-3D5F-4345-A403-FF205982F893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EEF2-6679-4326-B142-54AE020A3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115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9474-3D5F-4345-A403-FF205982F893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EEF2-6679-4326-B142-54AE020A3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690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9474-3D5F-4345-A403-FF205982F893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EEF2-6679-4326-B142-54AE020A3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245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9474-3D5F-4345-A403-FF205982F893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EEF2-6679-4326-B142-54AE020A3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157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9474-3D5F-4345-A403-FF205982F893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EEF2-6679-4326-B142-54AE020A3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090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9474-3D5F-4345-A403-FF205982F893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EEF2-6679-4326-B142-54AE020A3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826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9474-3D5F-4345-A403-FF205982F893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EEF2-6679-4326-B142-54AE020A3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307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9474-3D5F-4345-A403-FF205982F893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EEF2-6679-4326-B142-54AE020A3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314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9474-3D5F-4345-A403-FF205982F893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EEF2-6679-4326-B142-54AE020A3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631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9474-3D5F-4345-A403-FF205982F893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EEF2-6679-4326-B142-54AE020A3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06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B9474-3D5F-4345-A403-FF205982F893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DEEF2-6679-4326-B142-54AE020A3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177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Gaps in Glaucoma Exam Findings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SNOMED Clinical Reference Group</a:t>
            </a:r>
          </a:p>
          <a:p>
            <a:r>
              <a:rPr lang="en-US" dirty="0" smtClean="0"/>
              <a:t>Sally Baxter, MD, MSc</a:t>
            </a:r>
          </a:p>
          <a:p>
            <a:r>
              <a:rPr lang="en-US" dirty="0" smtClean="0"/>
              <a:t>8/22/203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15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Recap </a:t>
            </a:r>
            <a:r>
              <a:rPr lang="en-US" dirty="0" smtClean="0"/>
              <a:t>of prior work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82509" y="1332658"/>
            <a:ext cx="1792098" cy="1229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Gaps identified in US EHR (Epic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82509" y="3376920"/>
            <a:ext cx="2077233" cy="24339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Gaps identified in UK EHR (</a:t>
            </a:r>
            <a:r>
              <a:rPr lang="en-US" dirty="0" err="1" smtClean="0"/>
              <a:t>Medisoft</a:t>
            </a:r>
            <a:r>
              <a:rPr lang="en-US" dirty="0" smtClean="0"/>
              <a:t>) based on data shared by Anthony Khawaja (</a:t>
            </a:r>
            <a:r>
              <a:rPr lang="en-US" dirty="0" err="1" smtClean="0"/>
              <a:t>Moorfields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31144" y="2363010"/>
            <a:ext cx="1291927" cy="14740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Collated list of gap areas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469776" y="2354719"/>
            <a:ext cx="1616391" cy="14740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Survey of glaucoma specialists</a:t>
            </a:r>
            <a:endParaRPr lang="en-US" dirty="0"/>
          </a:p>
        </p:txBody>
      </p:sp>
      <p:cxnSp>
        <p:nvCxnSpPr>
          <p:cNvPr id="9" name="Elbow Connector 8"/>
          <p:cNvCxnSpPr>
            <a:stCxn id="4" idx="3"/>
            <a:endCxn id="6" idx="0"/>
          </p:cNvCxnSpPr>
          <p:nvPr/>
        </p:nvCxnSpPr>
        <p:spPr>
          <a:xfrm>
            <a:off x="2074607" y="1947513"/>
            <a:ext cx="1202501" cy="41549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>
            <a:stCxn id="5" idx="3"/>
            <a:endCxn id="6" idx="2"/>
          </p:cNvCxnSpPr>
          <p:nvPr/>
        </p:nvCxnSpPr>
        <p:spPr>
          <a:xfrm flipV="1">
            <a:off x="2359742" y="3837086"/>
            <a:ext cx="917366" cy="75680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14137" y="4132054"/>
            <a:ext cx="26153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Michael Boland, MD, PhD (MEEI)</a:t>
            </a:r>
          </a:p>
          <a:p>
            <a:r>
              <a:rPr lang="en-US" sz="1400" dirty="0" smtClean="0"/>
              <a:t>Eric Brown, MD, PhD (Vanderbilt)</a:t>
            </a:r>
          </a:p>
          <a:p>
            <a:r>
              <a:rPr lang="en-US" sz="1400" dirty="0" err="1" smtClean="0"/>
              <a:t>Aiyin</a:t>
            </a:r>
            <a:r>
              <a:rPr lang="en-US" sz="1400" dirty="0" smtClean="0"/>
              <a:t> Chen, MD (OHSU)</a:t>
            </a:r>
          </a:p>
          <a:p>
            <a:r>
              <a:rPr lang="en-US" sz="1400" dirty="0" smtClean="0"/>
              <a:t>Brian Stagg, MD (University of Utah)</a:t>
            </a:r>
          </a:p>
          <a:p>
            <a:r>
              <a:rPr lang="en-US" sz="1400" dirty="0" smtClean="0"/>
              <a:t>Josh Stein, MD (University of Michigan) </a:t>
            </a:r>
          </a:p>
          <a:p>
            <a:r>
              <a:rPr lang="en-US" sz="1400" dirty="0" smtClean="0"/>
              <a:t>Cathy Sun, MD (UCSF) </a:t>
            </a:r>
          </a:p>
          <a:p>
            <a:r>
              <a:rPr lang="en-US" sz="1400" dirty="0" err="1" smtClean="0"/>
              <a:t>Swarup</a:t>
            </a:r>
            <a:r>
              <a:rPr lang="en-US" sz="1400" dirty="0" smtClean="0"/>
              <a:t> </a:t>
            </a:r>
            <a:r>
              <a:rPr lang="en-US" sz="1400" dirty="0" err="1" smtClean="0"/>
              <a:t>Swaminathan</a:t>
            </a:r>
            <a:r>
              <a:rPr lang="en-US" sz="1400" dirty="0" smtClean="0"/>
              <a:t>, MD (Bascom)</a:t>
            </a:r>
          </a:p>
          <a:p>
            <a:r>
              <a:rPr lang="en-US" sz="1400" dirty="0" smtClean="0"/>
              <a:t>Sophia Wang, MD (Stanford)</a:t>
            </a:r>
          </a:p>
          <a:p>
            <a:r>
              <a:rPr lang="en-US" sz="1400" dirty="0" smtClean="0"/>
              <a:t>Benjamin Xu, MD (USC)</a:t>
            </a:r>
            <a:endParaRPr lang="en-US" sz="1400" dirty="0"/>
          </a:p>
        </p:txBody>
      </p:sp>
      <p:sp>
        <p:nvSpPr>
          <p:cNvPr id="29" name="Rectangle 28"/>
          <p:cNvSpPr/>
          <p:nvPr/>
        </p:nvSpPr>
        <p:spPr>
          <a:xfrm>
            <a:off x="6821850" y="2363010"/>
            <a:ext cx="1549172" cy="14740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Identified high-priority gaps to address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8852672" y="2354719"/>
            <a:ext cx="1166399" cy="14740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New codes developed</a:t>
            </a:r>
            <a:endParaRPr lang="en-US" dirty="0"/>
          </a:p>
        </p:txBody>
      </p:sp>
      <p:cxnSp>
        <p:nvCxnSpPr>
          <p:cNvPr id="34" name="Straight Arrow Connector 33"/>
          <p:cNvCxnSpPr>
            <a:stCxn id="6" idx="3"/>
            <a:endCxn id="7" idx="1"/>
          </p:cNvCxnSpPr>
          <p:nvPr/>
        </p:nvCxnSpPr>
        <p:spPr>
          <a:xfrm flipV="1">
            <a:off x="3923071" y="3091757"/>
            <a:ext cx="546705" cy="82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7" idx="3"/>
            <a:endCxn id="29" idx="1"/>
          </p:cNvCxnSpPr>
          <p:nvPr/>
        </p:nvCxnSpPr>
        <p:spPr>
          <a:xfrm>
            <a:off x="6086167" y="3091757"/>
            <a:ext cx="735683" cy="82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8371022" y="3376920"/>
            <a:ext cx="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29" idx="3"/>
            <a:endCxn id="31" idx="1"/>
          </p:cNvCxnSpPr>
          <p:nvPr/>
        </p:nvCxnSpPr>
        <p:spPr>
          <a:xfrm flipV="1">
            <a:off x="8371022" y="3091757"/>
            <a:ext cx="481650" cy="82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3923071" y="3091757"/>
            <a:ext cx="546706" cy="82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10490888" y="2363010"/>
            <a:ext cx="1424876" cy="14740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Further refinement</a:t>
            </a:r>
            <a:endParaRPr lang="en-US" dirty="0"/>
          </a:p>
        </p:txBody>
      </p:sp>
      <p:cxnSp>
        <p:nvCxnSpPr>
          <p:cNvPr id="45" name="Straight Arrow Connector 44"/>
          <p:cNvCxnSpPr>
            <a:endCxn id="44" idx="1"/>
          </p:cNvCxnSpPr>
          <p:nvPr/>
        </p:nvCxnSpPr>
        <p:spPr>
          <a:xfrm flipV="1">
            <a:off x="10009238" y="3100048"/>
            <a:ext cx="481650" cy="8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278835" y="3828795"/>
            <a:ext cx="407496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IOP modifiers</a:t>
            </a:r>
          </a:p>
          <a:p>
            <a:pPr lvl="1"/>
            <a:r>
              <a:rPr lang="en-US" dirty="0"/>
              <a:t>Target IOP</a:t>
            </a:r>
          </a:p>
          <a:p>
            <a:pPr lvl="1"/>
            <a:r>
              <a:rPr lang="en-US" dirty="0"/>
              <a:t>Maximum IOP </a:t>
            </a:r>
          </a:p>
          <a:p>
            <a:pPr lvl="1"/>
            <a:r>
              <a:rPr lang="en-US" dirty="0"/>
              <a:t>Method </a:t>
            </a:r>
          </a:p>
          <a:p>
            <a:r>
              <a:rPr lang="en-US" b="1" dirty="0" err="1"/>
              <a:t>Gonioscopy</a:t>
            </a:r>
            <a:r>
              <a:rPr lang="en-US" b="1" dirty="0"/>
              <a:t> findings</a:t>
            </a:r>
          </a:p>
          <a:p>
            <a:pPr lvl="1"/>
            <a:r>
              <a:rPr lang="en-US" dirty="0"/>
              <a:t>Grading system specification (</a:t>
            </a:r>
            <a:r>
              <a:rPr lang="en-US" dirty="0" err="1"/>
              <a:t>Spaeth</a:t>
            </a:r>
            <a:r>
              <a:rPr lang="en-US" dirty="0"/>
              <a:t>, Shaffer, etc.)</a:t>
            </a:r>
          </a:p>
          <a:p>
            <a:pPr lvl="1"/>
            <a:r>
              <a:rPr lang="en-US" dirty="0"/>
              <a:t>Grading quantification (Grade 1-4) </a:t>
            </a:r>
          </a:p>
          <a:p>
            <a:pPr lvl="1"/>
            <a:r>
              <a:rPr lang="en-US" dirty="0"/>
              <a:t>Quadrant specification </a:t>
            </a:r>
          </a:p>
          <a:p>
            <a:pPr lvl="1"/>
            <a:r>
              <a:rPr lang="en-US" dirty="0"/>
              <a:t>Visible angle structures</a:t>
            </a:r>
          </a:p>
          <a:p>
            <a:endParaRPr lang="en-US" dirty="0"/>
          </a:p>
        </p:txBody>
      </p:sp>
      <p:sp>
        <p:nvSpPr>
          <p:cNvPr id="49" name="Oval 48"/>
          <p:cNvSpPr/>
          <p:nvPr/>
        </p:nvSpPr>
        <p:spPr>
          <a:xfrm>
            <a:off x="0" y="1332658"/>
            <a:ext cx="2359742" cy="147936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2359742" y="1406013"/>
            <a:ext cx="2959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Just accepted for publication!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10370475" y="2365686"/>
            <a:ext cx="1665701" cy="148501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18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IOP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List of methods from May 2023 CRG meeting</a:t>
            </a:r>
          </a:p>
          <a:p>
            <a:pPr lvl="1"/>
            <a:r>
              <a:rPr lang="en-US" dirty="0" err="1" smtClean="0"/>
              <a:t>Goldmann</a:t>
            </a:r>
            <a:r>
              <a:rPr lang="en-US" dirty="0" smtClean="0"/>
              <a:t> </a:t>
            </a:r>
            <a:r>
              <a:rPr lang="en-US" dirty="0" err="1"/>
              <a:t>applanation</a:t>
            </a:r>
            <a:endParaRPr lang="en-US" dirty="0"/>
          </a:p>
          <a:p>
            <a:pPr lvl="1"/>
            <a:r>
              <a:rPr lang="en-US" dirty="0"/>
              <a:t>Rebound </a:t>
            </a:r>
          </a:p>
          <a:p>
            <a:pPr lvl="1"/>
            <a:r>
              <a:rPr lang="en-US" dirty="0"/>
              <a:t>Non-contact </a:t>
            </a:r>
          </a:p>
          <a:p>
            <a:pPr lvl="1"/>
            <a:r>
              <a:rPr lang="en-US" dirty="0" err="1"/>
              <a:t>Pneumatonometer</a:t>
            </a:r>
            <a:endParaRPr lang="en-US" dirty="0"/>
          </a:p>
          <a:p>
            <a:pPr lvl="1"/>
            <a:r>
              <a:rPr lang="en-US" dirty="0"/>
              <a:t>Mackay-Marg </a:t>
            </a:r>
          </a:p>
          <a:p>
            <a:pPr lvl="1"/>
            <a:r>
              <a:rPr lang="en-US" dirty="0"/>
              <a:t>Dynamic contour</a:t>
            </a:r>
          </a:p>
          <a:p>
            <a:pPr lvl="1"/>
            <a:r>
              <a:rPr lang="en-US" dirty="0"/>
              <a:t>Indentation</a:t>
            </a:r>
          </a:p>
          <a:p>
            <a:pPr lvl="1"/>
            <a:r>
              <a:rPr lang="en-US" dirty="0"/>
              <a:t>Tactile</a:t>
            </a:r>
          </a:p>
          <a:p>
            <a:pPr lvl="1"/>
            <a:r>
              <a:rPr lang="en-US" dirty="0"/>
              <a:t>Corneal compensated non-contact</a:t>
            </a:r>
          </a:p>
          <a:p>
            <a:pPr lvl="1"/>
            <a:r>
              <a:rPr lang="en-US" dirty="0" err="1"/>
              <a:t>Goldmann</a:t>
            </a:r>
            <a:r>
              <a:rPr lang="en-US" dirty="0"/>
              <a:t> correlated </a:t>
            </a:r>
            <a:r>
              <a:rPr lang="en-US" dirty="0" smtClean="0"/>
              <a:t>non-contact</a:t>
            </a:r>
          </a:p>
          <a:p>
            <a:r>
              <a:rPr lang="en-US" dirty="0" smtClean="0"/>
              <a:t>Also erroneous synonym addressed on Confluence </a:t>
            </a:r>
          </a:p>
          <a:p>
            <a:pPr lvl="1"/>
            <a:r>
              <a:rPr lang="en-US" i="1" dirty="0" smtClean="0"/>
              <a:t>digital tonometry</a:t>
            </a:r>
            <a:r>
              <a:rPr lang="en-US" dirty="0" smtClean="0"/>
              <a:t> and </a:t>
            </a:r>
            <a:r>
              <a:rPr lang="en-US" i="1" dirty="0" smtClean="0"/>
              <a:t>portable electronic </a:t>
            </a:r>
            <a:r>
              <a:rPr lang="en-US" i="1" dirty="0" err="1" smtClean="0"/>
              <a:t>applanation</a:t>
            </a:r>
            <a:r>
              <a:rPr lang="en-US" i="1" dirty="0" smtClean="0"/>
              <a:t> tonometry</a:t>
            </a:r>
            <a:endParaRPr lang="en-US" dirty="0"/>
          </a:p>
          <a:p>
            <a:pPr lvl="1"/>
            <a:r>
              <a:rPr lang="en-US" i="1" dirty="0" smtClean="0"/>
              <a:t>digital tonometry</a:t>
            </a:r>
            <a:r>
              <a:rPr lang="en-US" dirty="0" smtClean="0"/>
              <a:t> retired and replaced with </a:t>
            </a:r>
            <a:r>
              <a:rPr lang="en-US" i="1" dirty="0" smtClean="0"/>
              <a:t>tactile </a:t>
            </a:r>
            <a:r>
              <a:rPr lang="en-US" dirty="0" smtClean="0"/>
              <a:t>above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24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IOP methods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116097" cy="4351338"/>
          </a:xfrm>
        </p:spPr>
        <p:txBody>
          <a:bodyPr/>
          <a:lstStyle/>
          <a:p>
            <a:r>
              <a:rPr lang="en-US" dirty="0" smtClean="0"/>
              <a:t>Action item from last meeting – need generic representation for </a:t>
            </a:r>
            <a:r>
              <a:rPr lang="en-US" dirty="0" err="1" smtClean="0"/>
              <a:t>Corvis</a:t>
            </a:r>
            <a:r>
              <a:rPr lang="en-US" dirty="0" smtClean="0"/>
              <a:t> tonometry (Oculus)</a:t>
            </a:r>
          </a:p>
          <a:p>
            <a:pPr lvl="1"/>
            <a:r>
              <a:rPr lang="en-US" dirty="0" smtClean="0"/>
              <a:t>Proposal for </a:t>
            </a:r>
            <a:r>
              <a:rPr lang="en-US" i="1" dirty="0" smtClean="0"/>
              <a:t>video deformation tonometry</a:t>
            </a:r>
          </a:p>
          <a:p>
            <a:pPr lvl="1"/>
            <a:r>
              <a:rPr lang="en-US" dirty="0" smtClean="0"/>
              <a:t>Thoughts on this term vs. any alternatives?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3698"/>
          <a:stretch/>
        </p:blipFill>
        <p:spPr>
          <a:xfrm>
            <a:off x="8305800" y="1253868"/>
            <a:ext cx="3048000" cy="472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471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Gonioscopic</a:t>
            </a:r>
            <a:r>
              <a:rPr lang="en-US" dirty="0" smtClean="0"/>
              <a:t> grading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Previously reviewed </a:t>
            </a:r>
            <a:r>
              <a:rPr lang="en-US" dirty="0" err="1" smtClean="0"/>
              <a:t>gonioscopic</a:t>
            </a:r>
            <a:r>
              <a:rPr lang="en-US" dirty="0" smtClean="0"/>
              <a:t> grading systems (Michael prepared summary sheet; linked to Confluence page) </a:t>
            </a:r>
          </a:p>
          <a:p>
            <a:r>
              <a:rPr lang="en-US" dirty="0" smtClean="0"/>
              <a:t>Observable entity concepts, pre-coordinated by quadrant and laterality </a:t>
            </a:r>
          </a:p>
          <a:p>
            <a:r>
              <a:rPr lang="en-US" dirty="0" smtClean="0"/>
              <a:t>Grading systems would be techniques used and added under 254291000 | Staging and scales (staging and scale) | as proposed by Elaine </a:t>
            </a:r>
          </a:p>
          <a:p>
            <a:pPr lvl="1"/>
            <a:r>
              <a:rPr lang="en-US" dirty="0" smtClean="0"/>
              <a:t>Similar to TNM framework for oncology staging</a:t>
            </a:r>
          </a:p>
          <a:p>
            <a:r>
              <a:rPr lang="en-US" dirty="0" smtClean="0"/>
              <a:t>Prior discussion mostly focused on angle openness; realized gap analysis was needed for other aspects of angle characterization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480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55" y="554858"/>
            <a:ext cx="7637206" cy="602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630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245077" cy="1325563"/>
          </a:xfrm>
        </p:spPr>
        <p:txBody>
          <a:bodyPr/>
          <a:lstStyle/>
          <a:p>
            <a:r>
              <a:rPr lang="en-US" dirty="0" smtClean="0"/>
              <a:t>Angle characterization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2028966"/>
            <a:ext cx="3782961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Gaps are highlighted in yellow</a:t>
            </a:r>
          </a:p>
          <a:p>
            <a:pPr lvl="1"/>
            <a:r>
              <a:rPr lang="en-US" dirty="0" smtClean="0"/>
              <a:t>Degree of pigmentation</a:t>
            </a:r>
          </a:p>
          <a:p>
            <a:pPr lvl="1"/>
            <a:r>
              <a:rPr lang="en-US" dirty="0" smtClean="0"/>
              <a:t>Iris configuration (outside of plateau iris)</a:t>
            </a:r>
          </a:p>
          <a:p>
            <a:pPr lvl="1"/>
            <a:r>
              <a:rPr lang="en-US" dirty="0" smtClean="0"/>
              <a:t>Some laterality information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546" y="237649"/>
            <a:ext cx="6468397" cy="648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755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14474"/>
            <a:ext cx="4117258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Degree of pigmentation</a:t>
            </a:r>
          </a:p>
          <a:p>
            <a:pPr lvl="1"/>
            <a:r>
              <a:rPr lang="en-US" dirty="0" smtClean="0"/>
              <a:t>Presentation of pigmentation available, but not degree</a:t>
            </a:r>
            <a:endParaRPr lang="en-US" dirty="0" smtClean="0"/>
          </a:p>
          <a:p>
            <a:r>
              <a:rPr lang="en-US" dirty="0" smtClean="0"/>
              <a:t>Iris configuration</a:t>
            </a:r>
          </a:p>
          <a:p>
            <a:pPr lvl="1"/>
            <a:r>
              <a:rPr lang="en-US" dirty="0" smtClean="0"/>
              <a:t>Filling in configurations besides plateau</a:t>
            </a:r>
          </a:p>
          <a:p>
            <a:pPr lvl="1"/>
            <a:r>
              <a:rPr lang="en-US" dirty="0" smtClean="0"/>
              <a:t>Do the plateau-related codes need to be cleaned up? (some duplication?)</a:t>
            </a:r>
          </a:p>
          <a:p>
            <a:r>
              <a:rPr lang="en-US" dirty="0" smtClean="0"/>
              <a:t>Iris approach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Laterality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2607" y="699523"/>
            <a:ext cx="6826035" cy="538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78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f388185-630a-4ec9-ae45-5df68b68db5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E77A77DC2C32E42A053FA67B4A13AC6" ma:contentTypeVersion="16" ma:contentTypeDescription="Create a new document." ma:contentTypeScope="" ma:versionID="f81cca10d5b81dbd5fcb745cce80f9ef">
  <xsd:schema xmlns:xsd="http://www.w3.org/2001/XMLSchema" xmlns:xs="http://www.w3.org/2001/XMLSchema" xmlns:p="http://schemas.microsoft.com/office/2006/metadata/properties" xmlns:ns3="0f388185-630a-4ec9-ae45-5df68b68db51" xmlns:ns4="9317000c-6aa4-4c61-aa8c-6b021bb87896" targetNamespace="http://schemas.microsoft.com/office/2006/metadata/properties" ma:root="true" ma:fieldsID="ad277ba44cc36e7fb6cc99add90c6f43" ns3:_="" ns4:_="">
    <xsd:import namespace="0f388185-630a-4ec9-ae45-5df68b68db51"/>
    <xsd:import namespace="9317000c-6aa4-4c61-aa8c-6b021bb8789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Location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388185-630a-4ec9-ae45-5df68b68db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17000c-6aa4-4c61-aa8c-6b021bb8789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67C2C1A-1FD5-41B2-BCC7-A7C65CBD01C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6782BB7-5B46-4237-9A87-080B6955A6B5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0f388185-630a-4ec9-ae45-5df68b68db51"/>
    <ds:schemaRef ds:uri="9317000c-6aa4-4c61-aa8c-6b021bb8789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E897EB7-DA12-46B7-BFB1-0371D10BB1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388185-630a-4ec9-ae45-5df68b68db51"/>
    <ds:schemaRef ds:uri="9317000c-6aa4-4c61-aa8c-6b021bb8789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389</Words>
  <Application>Microsoft Office PowerPoint</Application>
  <PresentationFormat>Widescreen</PresentationFormat>
  <Paragraphs>70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Gaps in Glaucoma Exam Findings</vt:lpstr>
      <vt:lpstr>Quick Recap of prior work</vt:lpstr>
      <vt:lpstr>IOP methods</vt:lpstr>
      <vt:lpstr>IOP methods </vt:lpstr>
      <vt:lpstr>Gonioscopic grading</vt:lpstr>
      <vt:lpstr>PowerPoint Presentation</vt:lpstr>
      <vt:lpstr>Angle characterization</vt:lpstr>
      <vt:lpstr>Next steps?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Gaps in Glaucoma Exam Findings</dc:title>
  <dc:creator>Baxter, Sally</dc:creator>
  <cp:lastModifiedBy>Sally Baxter</cp:lastModifiedBy>
  <cp:revision>20</cp:revision>
  <dcterms:created xsi:type="dcterms:W3CDTF">2023-03-22T05:47:23Z</dcterms:created>
  <dcterms:modified xsi:type="dcterms:W3CDTF">2023-08-22T04:02:52Z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0x010100FE77A77DC2C32E42A053FA67B4A13AC6</vt:lpwstr>
  </property>
</Properties>
</file>