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emf" ContentType="image/x-emf"/>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75" r:id="rId4"/>
    <p:sldId id="276" r:id="rId5"/>
    <p:sldId id="277" r:id="rId6"/>
    <p:sldId id="260" r:id="rId7"/>
    <p:sldId id="261" r:id="rId8"/>
    <p:sldId id="262" r:id="rId9"/>
    <p:sldId id="263" r:id="rId10"/>
    <p:sldId id="264" r:id="rId11"/>
    <p:sldId id="268" r:id="rId12"/>
    <p:sldId id="265" r:id="rId13"/>
    <p:sldId id="272" r:id="rId14"/>
    <p:sldId id="266" r:id="rId15"/>
    <p:sldId id="269" r:id="rId16"/>
    <p:sldId id="270" r:id="rId17"/>
    <p:sldId id="271" r:id="rId18"/>
    <p:sldId id="267" r:id="rId19"/>
    <p:sldId id="273" r:id="rId20"/>
    <p:sldId id="274" r:id="rId21"/>
    <p:sldId id="278" r:id="rId22"/>
    <p:sldId id="279" r:id="rId23"/>
    <p:sldId id="280" r:id="rId24"/>
    <p:sldId id="281" r:id="rId25"/>
    <p:sldId id="282" r:id="rId26"/>
    <p:sldId id="283" r:id="rId27"/>
    <p:sldId id="284" r:id="rId2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886" autoAdjust="0"/>
  </p:normalViewPr>
  <p:slideViewPr>
    <p:cSldViewPr>
      <p:cViewPr varScale="1">
        <p:scale>
          <a:sx n="58" d="100"/>
          <a:sy n="58" d="100"/>
        </p:scale>
        <p:origin x="-1074" y="-8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D25697-6B9F-48D1-B98E-27755DF4DDAF}" type="datetimeFigureOut">
              <a:rPr lang="en-GB" smtClean="0"/>
              <a:t>09/10/2013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E3B519-B78C-4F54-9527-89F3C1EC4F4D}"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Overview</a:t>
            </a:r>
            <a:r>
              <a:rPr lang="en-GB" baseline="0" dirty="0" smtClean="0"/>
              <a:t> slide:</a:t>
            </a:r>
          </a:p>
          <a:p>
            <a:r>
              <a:rPr lang="en-GB" baseline="0" dirty="0" smtClean="0"/>
              <a:t>Content that follows attempts to explain a bit of background (why ECE is covering this and some of the project-specific perspectives) and then essentially walks through the current set of patterns.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Reworking to show that</a:t>
            </a:r>
            <a:r>
              <a:rPr lang="en-GB" baseline="0" dirty="0" smtClean="0"/>
              <a:t> (at least Stefan) has maintained the ‘situation perspective’.</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11</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Illustration</a:t>
            </a:r>
            <a:r>
              <a:rPr lang="en-GB" baseline="0" dirty="0" smtClean="0"/>
              <a:t> of simple co-occurrence (no implied causation). Not as many of these as we thought...</a:t>
            </a:r>
          </a:p>
          <a:p>
            <a:r>
              <a:rPr lang="en-GB" baseline="0" dirty="0" smtClean="0"/>
              <a:t>The ‘instance of’ relation is a bit confusing (why not just IsA?) but makes sense with the ‘situation’ recasting (even though there are certainly complexities if we switch arbitrarily between class and instance representations.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12</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X due to Y illustration</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13</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Couple of examples. </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14</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Careful reading this one. Situation interpretation of X due to Y – sit X and sit Y are *independent*.</a:t>
            </a:r>
          </a:p>
          <a:p>
            <a:r>
              <a:rPr lang="en-GB" dirty="0" smtClean="0"/>
              <a:t>Note our work has</a:t>
            </a:r>
            <a:r>
              <a:rPr lang="en-GB" baseline="0" dirty="0" smtClean="0"/>
              <a:t> concluded that (for the most part) DM is not necessarily co-</a:t>
            </a:r>
            <a:r>
              <a:rPr lang="en-GB" baseline="0" dirty="0" err="1" smtClean="0"/>
              <a:t>occurrent</a:t>
            </a:r>
            <a:r>
              <a:rPr lang="en-GB" baseline="0" dirty="0" smtClean="0"/>
              <a:t>. Examples of retinopathy </a:t>
            </a:r>
            <a:r>
              <a:rPr lang="en-GB" baseline="0" dirty="0" err="1" smtClean="0"/>
              <a:t>occuring</a:t>
            </a:r>
            <a:r>
              <a:rPr lang="en-GB" baseline="0" dirty="0" smtClean="0"/>
              <a:t> *after* diabetes resolved with pancreatic transplantation.</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15</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X after Y</a:t>
            </a:r>
          </a:p>
          <a:p>
            <a:r>
              <a:rPr lang="en-GB" dirty="0" smtClean="0"/>
              <a:t>Probably</a:t>
            </a:r>
            <a:r>
              <a:rPr lang="en-GB" baseline="0" dirty="0" smtClean="0"/>
              <a:t> wrongly (my mistake) presented as a special case of X </a:t>
            </a:r>
            <a:r>
              <a:rPr lang="en-GB" baseline="0" dirty="0" err="1" smtClean="0"/>
              <a:t>due_to</a:t>
            </a:r>
            <a:r>
              <a:rPr lang="en-GB" baseline="0" dirty="0" smtClean="0"/>
              <a:t> Y.</a:t>
            </a:r>
          </a:p>
          <a:p>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16</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X Co-</a:t>
            </a:r>
            <a:r>
              <a:rPr lang="en-GB" dirty="0" err="1" smtClean="0"/>
              <a:t>occurrent</a:t>
            </a:r>
            <a:r>
              <a:rPr lang="en-GB" dirty="0" smtClean="0"/>
              <a:t> and due to Y</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17</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Attempt</a:t>
            </a:r>
            <a:r>
              <a:rPr lang="en-GB" baseline="0" dirty="0" smtClean="0"/>
              <a:t> to work through examples of 3 or more co-</a:t>
            </a:r>
            <a:r>
              <a:rPr lang="en-GB" baseline="0" dirty="0" err="1" smtClean="0"/>
              <a:t>occurences</a:t>
            </a:r>
            <a:r>
              <a:rPr lang="en-GB" baseline="0" dirty="0" smtClean="0"/>
              <a:t>. Here, </a:t>
            </a:r>
            <a:r>
              <a:rPr lang="en-GB" sz="1200" dirty="0" smtClean="0"/>
              <a:t>Diabetes mellitus with </a:t>
            </a:r>
            <a:r>
              <a:rPr lang="en-GB" sz="1200" dirty="0" err="1" smtClean="0"/>
              <a:t>hyperosmolar</a:t>
            </a:r>
            <a:r>
              <a:rPr lang="en-GB" sz="1200" dirty="0" smtClean="0"/>
              <a:t> coma.</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20</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Diagram</a:t>
            </a:r>
            <a:r>
              <a:rPr lang="en-GB" baseline="0" dirty="0" smtClean="0"/>
              <a:t> of proposed approach to XYZ with causation</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21</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Paul’s experimentation with other diabetic situations suggests that the coma</a:t>
            </a:r>
            <a:r>
              <a:rPr lang="en-GB" baseline="0" dirty="0" smtClean="0"/>
              <a:t> example works – but to some degree arbitrarily. Also, chained causation needs us to treat </a:t>
            </a:r>
            <a:r>
              <a:rPr lang="en-GB" baseline="0" dirty="0" err="1" smtClean="0"/>
              <a:t>due_to</a:t>
            </a:r>
            <a:r>
              <a:rPr lang="en-GB" baseline="0" dirty="0" smtClean="0"/>
              <a:t> relationships transitively, which may not be valid.</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This</a:t>
            </a:r>
            <a:r>
              <a:rPr lang="en-GB" baseline="0" dirty="0" smtClean="0"/>
              <a:t> project group since 2008 (and other groups before) have explored a number of criteria/patterns for distinguishing ECE classes from one another, and this has inevitably strayed into “combination” concepts (even if we can separate E from C from E, what about concepts which contain an E and a C?).</a:t>
            </a:r>
          </a:p>
          <a:p>
            <a:r>
              <a:rPr lang="en-GB" baseline="0" dirty="0" smtClean="0"/>
              <a:t>Ongoing tracker items also interested in this area.</a:t>
            </a:r>
          </a:p>
        </p:txBody>
      </p:sp>
      <p:sp>
        <p:nvSpPr>
          <p:cNvPr id="4" name="Slide Number Placeholder 3"/>
          <p:cNvSpPr>
            <a:spLocks noGrp="1"/>
          </p:cNvSpPr>
          <p:nvPr>
            <p:ph type="sldNum" sz="quarter" idx="10"/>
          </p:nvPr>
        </p:nvSpPr>
        <p:spPr/>
        <p:txBody>
          <a:bodyPr/>
          <a:lstStyle/>
          <a:p>
            <a:fld id="{AEE3B519-B78C-4F54-9527-89F3C1EC4F4D}" type="slidenum">
              <a:rPr lang="en-GB" smtClean="0"/>
              <a:t>3</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Final pattern – identifying those cases</a:t>
            </a:r>
            <a:r>
              <a:rPr lang="en-GB" baseline="0" dirty="0" smtClean="0"/>
              <a:t> which are satisfactorily represented by the existing ‘causative agent’ relationship.</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23</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Current range constraint for causative agent.</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24</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Current</a:t>
            </a:r>
            <a:r>
              <a:rPr lang="en-GB" baseline="0" dirty="0" smtClean="0"/>
              <a:t> attempt to characterise the hand-over/boundary from causative agent (value=material entity) to </a:t>
            </a:r>
            <a:r>
              <a:rPr lang="en-GB" baseline="0" dirty="0" err="1" smtClean="0"/>
              <a:t>due_to</a:t>
            </a:r>
            <a:r>
              <a:rPr lang="en-GB" baseline="0" dirty="0" smtClean="0"/>
              <a:t> (value = eventful introduction)</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25</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Worryingly it is quite easy to find boundary cases</a:t>
            </a:r>
            <a:r>
              <a:rPr lang="en-GB" baseline="0" dirty="0" smtClean="0"/>
              <a:t>. Probably an event for needle stick and a </a:t>
            </a:r>
            <a:r>
              <a:rPr lang="en-GB" baseline="0" dirty="0" err="1" smtClean="0"/>
              <a:t>caus_ag</a:t>
            </a:r>
            <a:r>
              <a:rPr lang="en-GB" baseline="0" dirty="0" smtClean="0"/>
              <a:t> for sunburn, but I’m not sure if this is reproducible yet.</a:t>
            </a:r>
          </a:p>
          <a:p>
            <a:endParaRPr lang="en-GB" baseline="0" dirty="0" smtClean="0"/>
          </a:p>
          <a:p>
            <a:r>
              <a:rPr lang="en-GB" baseline="0" dirty="0" smtClean="0"/>
              <a:t>Final bullet refers to </a:t>
            </a:r>
            <a:r>
              <a:rPr lang="en-GB" sz="1200" kern="1200" dirty="0" smtClean="0">
                <a:solidFill>
                  <a:schemeClr val="tx1"/>
                </a:solidFill>
                <a:latin typeface="+mn-lt"/>
                <a:ea typeface="+mn-ea"/>
                <a:cs typeface="+mn-cs"/>
              </a:rPr>
              <a:t>concepts where reference to the vaccine is one further level removed, for example:</a:t>
            </a:r>
          </a:p>
          <a:p>
            <a:r>
              <a:rPr lang="en-GB" sz="1200" kern="1200" dirty="0" smtClean="0">
                <a:solidFill>
                  <a:schemeClr val="tx1"/>
                </a:solidFill>
                <a:latin typeface="+mn-lt"/>
                <a:ea typeface="+mn-ea"/>
                <a:cs typeface="+mn-cs"/>
              </a:rPr>
              <a:t> </a:t>
            </a:r>
          </a:p>
          <a:p>
            <a:r>
              <a:rPr lang="en-GB" sz="1200" kern="1200" dirty="0" smtClean="0">
                <a:solidFill>
                  <a:schemeClr val="tx1"/>
                </a:solidFill>
                <a:latin typeface="+mn-lt"/>
                <a:ea typeface="+mn-ea"/>
                <a:cs typeface="+mn-cs"/>
              </a:rPr>
              <a:t>213316002 | Infection after vaccination (disorder):</a:t>
            </a:r>
          </a:p>
          <a:p>
            <a:r>
              <a:rPr lang="en-GB" sz="1200" kern="1200" dirty="0" smtClean="0">
                <a:solidFill>
                  <a:schemeClr val="tx1"/>
                </a:solidFill>
                <a:latin typeface="+mn-lt"/>
                <a:ea typeface="+mn-ea"/>
                <a:cs typeface="+mn-cs"/>
              </a:rPr>
              <a:t>255234002|After (attribute)|=(33879002|Administration of vaccine to produce active immunity (procedure)|:363701004|Direct substance (attribute)|=</a:t>
            </a:r>
            <a:r>
              <a:rPr lang="en-GB" sz="1200" b="1" kern="1200" dirty="0" smtClean="0">
                <a:solidFill>
                  <a:schemeClr val="tx1"/>
                </a:solidFill>
                <a:latin typeface="+mn-lt"/>
                <a:ea typeface="+mn-ea"/>
                <a:cs typeface="+mn-cs"/>
              </a:rPr>
              <a:t>398827000|Vaccine (substance)|)</a:t>
            </a:r>
            <a:endParaRPr lang="en-GB" sz="1200" kern="1200" dirty="0" smtClean="0">
              <a:solidFill>
                <a:schemeClr val="tx1"/>
              </a:solidFill>
              <a:latin typeface="+mn-lt"/>
              <a:ea typeface="+mn-ea"/>
              <a:cs typeface="+mn-cs"/>
            </a:endParaRPr>
          </a:p>
          <a:p>
            <a:endParaRPr lang="en-GB" baseline="0" dirty="0" smtClean="0"/>
          </a:p>
          <a:p>
            <a:endParaRPr lang="en-GB" baseline="0" dirty="0" smtClean="0"/>
          </a:p>
          <a:p>
            <a:r>
              <a:rPr lang="en-GB" baseline="0" dirty="0" smtClean="0"/>
              <a:t>Kent’s comment to this was:</a:t>
            </a:r>
          </a:p>
          <a:p>
            <a:endParaRPr lang="en-GB" baseline="0" dirty="0" smtClean="0"/>
          </a:p>
          <a:p>
            <a:r>
              <a:rPr lang="en-GB" dirty="0" smtClean="0"/>
              <a:t>And finally, regarding pattern 4 </a:t>
            </a:r>
            <a:r>
              <a:rPr lang="en-GB" dirty="0" err="1" smtClean="0"/>
              <a:t>vs</a:t>
            </a:r>
            <a:r>
              <a:rPr lang="en-GB" dirty="0" smtClean="0"/>
              <a:t> 2 or 3, I think role chain might work, i.e. using role-chain, due-to o direct-substance -&gt; causative-agent. This would have to be universally true in order to use this solution. We could also consider </a:t>
            </a:r>
            <a:r>
              <a:rPr lang="en-GB" dirty="0" err="1" smtClean="0"/>
              <a:t>GCIs</a:t>
            </a:r>
            <a:r>
              <a:rPr lang="en-GB" dirty="0" smtClean="0"/>
              <a:t> [which are on the requirements list for support in the tooling and RF2] in case the role chain is not universally applicable. The GCI would be applied in each case where it is true. It is possible to do this via template across multiple similar concepts. E.g. Clause 1: X due to </a:t>
            </a:r>
            <a:r>
              <a:rPr lang="en-GB" dirty="0" err="1" smtClean="0"/>
              <a:t>Yvaccine</a:t>
            </a:r>
            <a:r>
              <a:rPr lang="en-GB" dirty="0" smtClean="0"/>
              <a:t> = X causative-agent </a:t>
            </a:r>
            <a:r>
              <a:rPr lang="en-GB" dirty="0" err="1" smtClean="0"/>
              <a:t>Yvaccine</a:t>
            </a:r>
            <a:r>
              <a:rPr lang="en-GB" dirty="0" smtClean="0"/>
              <a:t> Clause 2: X due to </a:t>
            </a:r>
            <a:r>
              <a:rPr lang="en-GB" dirty="0" err="1" smtClean="0"/>
              <a:t>Yvaccine</a:t>
            </a:r>
            <a:r>
              <a:rPr lang="en-GB" dirty="0" smtClean="0"/>
              <a:t> = X due-to (administration of vaccine, direct-substance = </a:t>
            </a:r>
            <a:r>
              <a:rPr lang="en-GB" dirty="0" err="1" smtClean="0"/>
              <a:t>Yvaccine</a:t>
            </a:r>
            <a:r>
              <a:rPr lang="en-GB" dirty="0" smtClean="0"/>
              <a:t>) </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26</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Summary</a:t>
            </a:r>
            <a:endParaRPr lang="en-GB"/>
          </a:p>
        </p:txBody>
      </p:sp>
      <p:sp>
        <p:nvSpPr>
          <p:cNvPr id="4" name="Slide Number Placeholder 3"/>
          <p:cNvSpPr>
            <a:spLocks noGrp="1"/>
          </p:cNvSpPr>
          <p:nvPr>
            <p:ph type="sldNum" sz="quarter" idx="10"/>
          </p:nvPr>
        </p:nvSpPr>
        <p:spPr/>
        <p:txBody>
          <a:bodyPr/>
          <a:lstStyle/>
          <a:p>
            <a:fld id="{AEE3B519-B78C-4F54-9527-89F3C1EC4F4D}" type="slidenum">
              <a:rPr lang="en-GB" smtClean="0"/>
              <a:t>27</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From </a:t>
            </a:r>
            <a:r>
              <a:rPr lang="en-GB" dirty="0" smtClean="0"/>
              <a:t>artf6166, simple</a:t>
            </a:r>
            <a:r>
              <a:rPr lang="en-GB" baseline="0" dirty="0" smtClean="0"/>
              <a:t> lexical comparisons between modelling and FSN connectives are inconsistent. On the other hand, simply making them “consistent” results in inconsistent modelling (similar ideas are represented with inconsistent term constructs).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Problem</a:t>
            </a:r>
            <a:r>
              <a:rPr lang="en-GB" baseline="0" dirty="0" smtClean="0"/>
              <a:t> remains that there is no clear solution (and many alternatives to chose from. Tight coupling of words to modelling does not result in consistently modelled ideas, and more elaborate proposals result in an unstable/evolving defining model (too fast for SNOMED CT acceptability) and potentially radical changes to data.</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As presented</a:t>
            </a:r>
            <a:r>
              <a:rPr lang="en-GB" baseline="0" dirty="0" smtClean="0"/>
              <a:t> yesterday by Stefan, adding to the complexity is the apparent need for a reinterpretation of disorder content. At present there is a conflict between what the data says (‘</a:t>
            </a:r>
            <a:r>
              <a:rPr lang="en-GB" baseline="0" dirty="0" err="1" smtClean="0"/>
              <a:t>falllots</a:t>
            </a:r>
            <a:r>
              <a:rPr lang="en-GB" baseline="0" dirty="0" smtClean="0"/>
              <a:t> is a pulmonary </a:t>
            </a:r>
            <a:r>
              <a:rPr lang="en-GB" baseline="0" dirty="0" err="1" smtClean="0"/>
              <a:t>stenosis</a:t>
            </a:r>
            <a:r>
              <a:rPr lang="en-GB" baseline="0" dirty="0" smtClean="0"/>
              <a:t>’ ) and what’s clinically accepted (‘pulmonary </a:t>
            </a:r>
            <a:r>
              <a:rPr lang="en-GB" baseline="0" dirty="0" err="1" smtClean="0"/>
              <a:t>stenosis</a:t>
            </a:r>
            <a:r>
              <a:rPr lang="en-GB" baseline="0" dirty="0" smtClean="0"/>
              <a:t> is a disorder in its own right).    </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6</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Revision</a:t>
            </a:r>
            <a:r>
              <a:rPr lang="en-GB" baseline="0" dirty="0" smtClean="0"/>
              <a:t> of perspective needed...</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7</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To treat</a:t>
            </a:r>
            <a:r>
              <a:rPr lang="en-GB" baseline="0" dirty="0" smtClean="0"/>
              <a:t> disorder classes as ‘situations which include conditions’ rather than conditions themselves.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8</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 patterns which</a:t>
            </a:r>
            <a:r>
              <a:rPr lang="en-GB" baseline="0" dirty="0" smtClean="0"/>
              <a:t> follow have been developed with the situation assumption in mind (perhaps more-so for Stefan than for the rest of us).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9</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Summary</a:t>
            </a:r>
            <a:r>
              <a:rPr lang="en-GB" baseline="0" dirty="0" smtClean="0"/>
              <a:t> slide of patterns</a:t>
            </a:r>
            <a:endParaRPr lang="en-GB" dirty="0"/>
          </a:p>
        </p:txBody>
      </p:sp>
      <p:sp>
        <p:nvSpPr>
          <p:cNvPr id="4" name="Slide Number Placeholder 3"/>
          <p:cNvSpPr>
            <a:spLocks noGrp="1"/>
          </p:cNvSpPr>
          <p:nvPr>
            <p:ph type="sldNum" sz="quarter" idx="10"/>
          </p:nvPr>
        </p:nvSpPr>
        <p:spPr/>
        <p:txBody>
          <a:bodyPr/>
          <a:lstStyle/>
          <a:p>
            <a:fld id="{AEE3B519-B78C-4F54-9527-89F3C1EC4F4D}" type="slidenum">
              <a:rPr lang="en-GB" smtClean="0"/>
              <a:t>10</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10/9/2013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10/9/2013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10/9/2013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10/9/2013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10/9/2013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10/9/2013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smtClean="0"/>
              <a:t>IHTSDO ECE project group</a:t>
            </a:r>
            <a:br>
              <a:rPr lang="en-GB" dirty="0" smtClean="0"/>
            </a:br>
            <a:r>
              <a:rPr lang="en-GB" dirty="0" smtClean="0"/>
              <a:t>X with Y patterns proposal</a:t>
            </a:r>
            <a:endParaRPr lang="en-GB" dirty="0"/>
          </a:p>
        </p:txBody>
      </p:sp>
      <p:sp>
        <p:nvSpPr>
          <p:cNvPr id="3" name="Subtitle 2"/>
          <p:cNvSpPr>
            <a:spLocks noGrp="1"/>
          </p:cNvSpPr>
          <p:nvPr>
            <p:ph type="subTitle" idx="1"/>
          </p:nvPr>
        </p:nvSpPr>
        <p:spPr/>
        <p:txBody>
          <a:bodyPr/>
          <a:lstStyle/>
          <a:p>
            <a:r>
              <a:rPr lang="en-GB" dirty="0" smtClean="0"/>
              <a:t>Wednesday 9</a:t>
            </a:r>
            <a:r>
              <a:rPr lang="en-GB" baseline="30000" dirty="0" smtClean="0"/>
              <a:t>th</a:t>
            </a:r>
            <a:r>
              <a:rPr lang="en-GB" dirty="0" smtClean="0"/>
              <a:t> October 2013</a:t>
            </a:r>
          </a:p>
          <a:p>
            <a:r>
              <a:rPr lang="en-GB" dirty="0" smtClean="0"/>
              <a:t>IHTSDO </a:t>
            </a:r>
            <a:r>
              <a:rPr lang="en-GB" dirty="0" err="1" smtClean="0"/>
              <a:t>WGMs</a:t>
            </a:r>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of patterns</a:t>
            </a:r>
            <a:endParaRPr lang="en-GB" dirty="0"/>
          </a:p>
        </p:txBody>
      </p:sp>
      <p:sp>
        <p:nvSpPr>
          <p:cNvPr id="3" name="Content Placeholder 2"/>
          <p:cNvSpPr>
            <a:spLocks noGrp="1"/>
          </p:cNvSpPr>
          <p:nvPr>
            <p:ph idx="1"/>
          </p:nvPr>
        </p:nvSpPr>
        <p:spPr/>
        <p:txBody>
          <a:bodyPr/>
          <a:lstStyle/>
          <a:p>
            <a:pPr lvl="0"/>
            <a:r>
              <a:rPr lang="en-GB" dirty="0" smtClean="0"/>
              <a:t>Pattern 1: X </a:t>
            </a:r>
            <a:r>
              <a:rPr lang="en-GB" dirty="0" err="1" smtClean="0"/>
              <a:t>co_occurrent</a:t>
            </a:r>
            <a:r>
              <a:rPr lang="en-GB" dirty="0" smtClean="0"/>
              <a:t> with Y </a:t>
            </a:r>
          </a:p>
          <a:p>
            <a:pPr lvl="0"/>
            <a:r>
              <a:rPr lang="en-GB" dirty="0" smtClean="0"/>
              <a:t>Pattern 2: X due to Y </a:t>
            </a:r>
          </a:p>
          <a:p>
            <a:pPr lvl="1"/>
            <a:r>
              <a:rPr lang="en-GB" dirty="0" smtClean="0"/>
              <a:t>(also X after Y)</a:t>
            </a:r>
          </a:p>
          <a:p>
            <a:pPr lvl="0"/>
            <a:r>
              <a:rPr lang="en-GB" dirty="0" smtClean="0"/>
              <a:t>Pattern 3: X </a:t>
            </a:r>
            <a:r>
              <a:rPr lang="en-GB" dirty="0" err="1" smtClean="0"/>
              <a:t>co_occurrent</a:t>
            </a:r>
            <a:r>
              <a:rPr lang="en-GB" dirty="0" smtClean="0"/>
              <a:t> and due to Y</a:t>
            </a:r>
          </a:p>
          <a:p>
            <a:pPr lvl="0"/>
            <a:r>
              <a:rPr lang="en-GB" dirty="0" smtClean="0"/>
              <a:t>Pattern 4: X caused by Y</a:t>
            </a:r>
          </a:p>
          <a:p>
            <a:pPr lvl="0"/>
            <a:endParaRPr lang="en-GB" dirty="0" smtClean="0"/>
          </a:p>
          <a:p>
            <a:r>
              <a:rPr lang="en-GB" dirty="0" smtClean="0"/>
              <a:t>Note: no use of ‘associated with’</a:t>
            </a:r>
          </a:p>
          <a:p>
            <a:pPr lvl="0"/>
            <a:endParaRPr lang="en-GB" dirty="0" smtClean="0"/>
          </a:p>
          <a:p>
            <a:endParaRPr lang="en-GB"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Or </a:t>
            </a:r>
            <a:r>
              <a:rPr lang="en-GB" dirty="0" err="1" smtClean="0"/>
              <a:t>strictly_speaking</a:t>
            </a:r>
            <a:r>
              <a:rPr lang="en-GB" dirty="0" smtClean="0"/>
              <a:t>...</a:t>
            </a:r>
            <a:endParaRPr lang="en-GB" dirty="0"/>
          </a:p>
        </p:txBody>
      </p:sp>
      <p:sp>
        <p:nvSpPr>
          <p:cNvPr id="3" name="Content Placeholder 2"/>
          <p:cNvSpPr>
            <a:spLocks noGrp="1"/>
          </p:cNvSpPr>
          <p:nvPr>
            <p:ph idx="1"/>
          </p:nvPr>
        </p:nvSpPr>
        <p:spPr/>
        <p:txBody>
          <a:bodyPr/>
          <a:lstStyle/>
          <a:p>
            <a:pPr lvl="0"/>
            <a:r>
              <a:rPr lang="en-GB" dirty="0" smtClean="0"/>
              <a:t>Pattern 1: </a:t>
            </a:r>
            <a:r>
              <a:rPr lang="en-GB" dirty="0" err="1" smtClean="0"/>
              <a:t>X</a:t>
            </a:r>
            <a:r>
              <a:rPr lang="en-GB" dirty="0" err="1" smtClean="0">
                <a:solidFill>
                  <a:srgbClr val="FF0000"/>
                </a:solidFill>
              </a:rPr>
              <a:t>_Sit</a:t>
            </a:r>
            <a:r>
              <a:rPr lang="en-GB" dirty="0" smtClean="0"/>
              <a:t> </a:t>
            </a:r>
            <a:r>
              <a:rPr lang="en-GB" dirty="0" err="1" smtClean="0"/>
              <a:t>co_occurrent</a:t>
            </a:r>
            <a:r>
              <a:rPr lang="en-GB" dirty="0" smtClean="0"/>
              <a:t> with </a:t>
            </a:r>
            <a:r>
              <a:rPr lang="en-GB" dirty="0" err="1" smtClean="0"/>
              <a:t>Y</a:t>
            </a:r>
            <a:r>
              <a:rPr lang="en-GB" dirty="0" err="1" smtClean="0">
                <a:solidFill>
                  <a:srgbClr val="FF0000"/>
                </a:solidFill>
              </a:rPr>
              <a:t>_Sit</a:t>
            </a:r>
            <a:r>
              <a:rPr lang="en-GB" dirty="0" smtClean="0"/>
              <a:t> </a:t>
            </a:r>
          </a:p>
          <a:p>
            <a:pPr lvl="0"/>
            <a:r>
              <a:rPr lang="en-GB" dirty="0" smtClean="0"/>
              <a:t>Pattern 2: </a:t>
            </a:r>
            <a:r>
              <a:rPr lang="en-GB" dirty="0" err="1" smtClean="0"/>
              <a:t>X</a:t>
            </a:r>
            <a:r>
              <a:rPr lang="en-GB" dirty="0" err="1" smtClean="0">
                <a:solidFill>
                  <a:srgbClr val="FF0000"/>
                </a:solidFill>
              </a:rPr>
              <a:t>_Sit</a:t>
            </a:r>
            <a:r>
              <a:rPr lang="en-GB" dirty="0" smtClean="0"/>
              <a:t> due to </a:t>
            </a:r>
            <a:r>
              <a:rPr lang="en-GB" dirty="0" err="1" smtClean="0"/>
              <a:t>Y</a:t>
            </a:r>
            <a:r>
              <a:rPr lang="en-GB" dirty="0" err="1" smtClean="0">
                <a:solidFill>
                  <a:srgbClr val="FF0000"/>
                </a:solidFill>
              </a:rPr>
              <a:t>_Sit</a:t>
            </a:r>
            <a:r>
              <a:rPr lang="en-GB" dirty="0" smtClean="0">
                <a:solidFill>
                  <a:srgbClr val="FF0000"/>
                </a:solidFill>
              </a:rPr>
              <a:t> </a:t>
            </a:r>
          </a:p>
          <a:p>
            <a:pPr lvl="1"/>
            <a:r>
              <a:rPr lang="en-GB" dirty="0" smtClean="0"/>
              <a:t>(with special case of </a:t>
            </a:r>
            <a:r>
              <a:rPr lang="en-GB" dirty="0" err="1" smtClean="0"/>
              <a:t>X</a:t>
            </a:r>
            <a:r>
              <a:rPr lang="en-GB" dirty="0" err="1" smtClean="0">
                <a:solidFill>
                  <a:srgbClr val="FF0000"/>
                </a:solidFill>
              </a:rPr>
              <a:t>_Sit</a:t>
            </a:r>
            <a:r>
              <a:rPr lang="en-GB" dirty="0" smtClean="0"/>
              <a:t> after </a:t>
            </a:r>
            <a:r>
              <a:rPr lang="en-GB" dirty="0" err="1" smtClean="0"/>
              <a:t>Y</a:t>
            </a:r>
            <a:r>
              <a:rPr lang="en-GB" dirty="0" err="1" smtClean="0">
                <a:solidFill>
                  <a:srgbClr val="FF0000"/>
                </a:solidFill>
              </a:rPr>
              <a:t>_Sit</a:t>
            </a:r>
            <a:r>
              <a:rPr lang="en-GB" dirty="0" smtClean="0"/>
              <a:t>)</a:t>
            </a:r>
          </a:p>
          <a:p>
            <a:pPr lvl="0"/>
            <a:r>
              <a:rPr lang="en-GB" dirty="0" smtClean="0"/>
              <a:t>Pattern 3: </a:t>
            </a:r>
            <a:r>
              <a:rPr lang="en-GB" dirty="0" err="1" smtClean="0"/>
              <a:t>X</a:t>
            </a:r>
            <a:r>
              <a:rPr lang="en-GB" dirty="0" err="1" smtClean="0">
                <a:solidFill>
                  <a:srgbClr val="FF0000"/>
                </a:solidFill>
              </a:rPr>
              <a:t>_Sit</a:t>
            </a:r>
            <a:r>
              <a:rPr lang="en-GB" dirty="0" smtClean="0"/>
              <a:t> </a:t>
            </a:r>
            <a:r>
              <a:rPr lang="en-GB" dirty="0" err="1" smtClean="0"/>
              <a:t>co_occurrent</a:t>
            </a:r>
            <a:r>
              <a:rPr lang="en-GB" dirty="0" smtClean="0"/>
              <a:t> and due to </a:t>
            </a:r>
            <a:r>
              <a:rPr lang="en-GB" dirty="0" err="1" smtClean="0">
                <a:solidFill>
                  <a:srgbClr val="FF0000"/>
                </a:solidFill>
              </a:rPr>
              <a:t>Y_Sit</a:t>
            </a:r>
            <a:endParaRPr lang="en-GB" dirty="0" smtClean="0">
              <a:solidFill>
                <a:srgbClr val="FF0000"/>
              </a:solidFill>
            </a:endParaRPr>
          </a:p>
          <a:p>
            <a:pPr lvl="0"/>
            <a:r>
              <a:rPr lang="en-GB" dirty="0" smtClean="0"/>
              <a:t>Pattern 4: </a:t>
            </a:r>
            <a:r>
              <a:rPr lang="en-GB" dirty="0" err="1" smtClean="0"/>
              <a:t>X</a:t>
            </a:r>
            <a:r>
              <a:rPr lang="en-GB" dirty="0" err="1" smtClean="0">
                <a:solidFill>
                  <a:srgbClr val="FF0000"/>
                </a:solidFill>
              </a:rPr>
              <a:t>_Sit</a:t>
            </a:r>
            <a:r>
              <a:rPr lang="en-GB" dirty="0" smtClean="0"/>
              <a:t> caused by </a:t>
            </a:r>
            <a:r>
              <a:rPr lang="en-GB" dirty="0" err="1" smtClean="0"/>
              <a:t>Y</a:t>
            </a:r>
            <a:r>
              <a:rPr lang="en-GB" dirty="0" err="1" smtClean="0">
                <a:solidFill>
                  <a:srgbClr val="FF0000"/>
                </a:solidFill>
              </a:rPr>
              <a:t>_Sit</a:t>
            </a:r>
            <a:endParaRPr lang="en-GB" dirty="0" smtClean="0">
              <a:solidFill>
                <a:srgbClr val="FF0000"/>
              </a:solidFill>
            </a:endParaRPr>
          </a:p>
          <a:p>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1: </a:t>
            </a:r>
            <a:r>
              <a:rPr lang="en-GB" dirty="0" err="1" smtClean="0"/>
              <a:t>X_Sit</a:t>
            </a:r>
            <a:r>
              <a:rPr lang="en-GB" dirty="0" smtClean="0"/>
              <a:t> with </a:t>
            </a:r>
            <a:r>
              <a:rPr lang="en-GB" dirty="0" err="1" smtClean="0"/>
              <a:t>Y_Sit</a:t>
            </a:r>
            <a:r>
              <a:rPr lang="en-GB" dirty="0" smtClean="0"/>
              <a:t> ()</a:t>
            </a:r>
            <a:endParaRPr lang="en-GB" dirty="0"/>
          </a:p>
        </p:txBody>
      </p:sp>
      <p:sp>
        <p:nvSpPr>
          <p:cNvPr id="3" name="Content Placeholder 2"/>
          <p:cNvSpPr>
            <a:spLocks noGrp="1"/>
          </p:cNvSpPr>
          <p:nvPr>
            <p:ph idx="1"/>
          </p:nvPr>
        </p:nvSpPr>
        <p:spPr>
          <a:xfrm>
            <a:off x="457200" y="1600201"/>
            <a:ext cx="8229600" cy="1447799"/>
          </a:xfrm>
        </p:spPr>
        <p:txBody>
          <a:bodyPr>
            <a:normAutofit/>
          </a:bodyPr>
          <a:lstStyle/>
          <a:p>
            <a:r>
              <a:rPr lang="en-GB" sz="2800" dirty="0" err="1" smtClean="0"/>
              <a:t>X_Sit</a:t>
            </a:r>
            <a:r>
              <a:rPr lang="en-GB" sz="2800" dirty="0" smtClean="0"/>
              <a:t> and </a:t>
            </a:r>
            <a:r>
              <a:rPr lang="en-GB" sz="2800" dirty="0" err="1" smtClean="0"/>
              <a:t>Y_Sit</a:t>
            </a:r>
            <a:r>
              <a:rPr lang="en-GB" sz="2800" dirty="0" smtClean="0"/>
              <a:t> are simply asserted as </a:t>
            </a:r>
            <a:r>
              <a:rPr lang="en-GB" sz="2800" dirty="0" err="1" smtClean="0"/>
              <a:t>co_occurring</a:t>
            </a:r>
            <a:r>
              <a:rPr lang="en-GB" sz="2800" dirty="0" smtClean="0"/>
              <a:t>, and no known causal/</a:t>
            </a:r>
            <a:r>
              <a:rPr lang="en-GB" sz="2800" dirty="0" err="1" smtClean="0"/>
              <a:t>manifestational</a:t>
            </a:r>
            <a:r>
              <a:rPr lang="en-GB" sz="2800" dirty="0" smtClean="0"/>
              <a:t> relationship is implied</a:t>
            </a:r>
            <a:endParaRPr lang="en-GB" sz="2800" dirty="0"/>
          </a:p>
        </p:txBody>
      </p:sp>
      <p:pic>
        <p:nvPicPr>
          <p:cNvPr id="4" name="Bild 5"/>
          <p:cNvPicPr/>
          <p:nvPr/>
        </p:nvPicPr>
        <p:blipFill>
          <a:blip r:embed="rId3" cstate="print"/>
          <a:srcRect/>
          <a:stretch>
            <a:fillRect/>
          </a:stretch>
        </p:blipFill>
        <p:spPr bwMode="auto">
          <a:xfrm>
            <a:off x="3048000" y="2667000"/>
            <a:ext cx="2362200" cy="3124200"/>
          </a:xfrm>
          <a:prstGeom prst="rect">
            <a:avLst/>
          </a:prstGeom>
          <a:noFill/>
          <a:ln w="9525">
            <a:noFill/>
            <a:miter lim="800000"/>
            <a:headEnd/>
            <a:tailEnd/>
          </a:ln>
        </p:spPr>
      </p:pic>
      <p:sp>
        <p:nvSpPr>
          <p:cNvPr id="5" name="Content Placeholder 2"/>
          <p:cNvSpPr txBox="1">
            <a:spLocks/>
          </p:cNvSpPr>
          <p:nvPr/>
        </p:nvSpPr>
        <p:spPr>
          <a:xfrm>
            <a:off x="381000" y="5867401"/>
            <a:ext cx="8229600" cy="914399"/>
          </a:xfrm>
          <a:prstGeom prst="rect">
            <a:avLst/>
          </a:prstGeom>
        </p:spPr>
        <p:txBody>
          <a:bodyPr vert="horz" lIns="91440" tIns="45720" rIns="91440" bIns="45720" rtlCol="0">
            <a:normAutofit fontScale="92500"/>
          </a:bodyPr>
          <a:lstStyle/>
          <a:p>
            <a:r>
              <a:rPr lang="en-GB" sz="2800" i="1" dirty="0" err="1" smtClean="0"/>
              <a:t>X_with_Y_Sit</a:t>
            </a:r>
            <a:r>
              <a:rPr lang="en-GB" sz="2800" i="1" dirty="0" smtClean="0"/>
              <a:t> </a:t>
            </a:r>
            <a:r>
              <a:rPr lang="en-GB" sz="2800" dirty="0" err="1" smtClean="0"/>
              <a:t>equivalentTo</a:t>
            </a:r>
            <a:r>
              <a:rPr lang="en-GB" sz="2800" i="1" dirty="0" smtClean="0"/>
              <a:t> </a:t>
            </a:r>
            <a:r>
              <a:rPr lang="en-GB" sz="2800" i="1" dirty="0" err="1" smtClean="0"/>
              <a:t>X_Sit</a:t>
            </a:r>
            <a:r>
              <a:rPr lang="en-GB" sz="2800" i="1" dirty="0" smtClean="0"/>
              <a:t> </a:t>
            </a:r>
            <a:r>
              <a:rPr lang="en-GB" sz="2800" dirty="0" smtClean="0"/>
              <a:t>and</a:t>
            </a:r>
            <a:r>
              <a:rPr lang="en-GB" sz="2800" i="1" dirty="0" smtClean="0"/>
              <a:t> </a:t>
            </a:r>
            <a:r>
              <a:rPr lang="en-GB" sz="2800" i="1" dirty="0" err="1" smtClean="0"/>
              <a:t>Y_Sit</a:t>
            </a:r>
            <a:endParaRPr lang="en-GB" sz="2800" dirty="0" smtClean="0"/>
          </a:p>
          <a:p>
            <a:r>
              <a:rPr lang="en-GB" sz="2800" i="1" dirty="0" err="1" smtClean="0"/>
              <a:t>X_with_Y_and_Z_Sit</a:t>
            </a:r>
            <a:r>
              <a:rPr lang="en-GB" sz="2800" i="1" dirty="0" smtClean="0"/>
              <a:t> </a:t>
            </a:r>
            <a:r>
              <a:rPr lang="en-GB" sz="2800" dirty="0" err="1" smtClean="0"/>
              <a:t>equivalentTo</a:t>
            </a:r>
            <a:r>
              <a:rPr lang="en-GB" sz="2800" i="1" dirty="0" smtClean="0"/>
              <a:t> </a:t>
            </a:r>
            <a:r>
              <a:rPr lang="en-GB" sz="2800" i="1" dirty="0" err="1" smtClean="0"/>
              <a:t>X_Sit</a:t>
            </a:r>
            <a:r>
              <a:rPr lang="en-GB" sz="2800" i="1" dirty="0" smtClean="0"/>
              <a:t> </a:t>
            </a:r>
            <a:r>
              <a:rPr lang="en-GB" sz="2800" dirty="0" smtClean="0"/>
              <a:t>and</a:t>
            </a:r>
            <a:r>
              <a:rPr lang="en-GB" sz="2800" i="1" dirty="0" smtClean="0"/>
              <a:t> </a:t>
            </a:r>
            <a:r>
              <a:rPr lang="en-GB" sz="2800" i="1" dirty="0" err="1" smtClean="0"/>
              <a:t>Y_Sit</a:t>
            </a:r>
            <a:r>
              <a:rPr lang="en-GB" sz="2800" i="1" dirty="0" smtClean="0"/>
              <a:t> </a:t>
            </a:r>
            <a:r>
              <a:rPr lang="en-GB" sz="2800" dirty="0" smtClean="0"/>
              <a:t>and</a:t>
            </a:r>
            <a:r>
              <a:rPr lang="en-GB" sz="2800" i="1" dirty="0" smtClean="0"/>
              <a:t> </a:t>
            </a:r>
            <a:r>
              <a:rPr lang="en-GB" sz="2800" i="1" dirty="0" err="1" smtClean="0"/>
              <a:t>Z_Sit</a:t>
            </a:r>
            <a:r>
              <a:rPr lang="en-GB" sz="2800" i="1" dirty="0" smtClean="0"/>
              <a:t> </a:t>
            </a:r>
            <a:endParaRPr kumimoji="0" lang="en-GB" sz="2800" b="0" i="0" u="none" strike="noStrike" kern="1200" cap="none" spc="0" normalizeH="0" baseline="0" noProof="0" dirty="0">
              <a:ln>
                <a:noFill/>
              </a:ln>
              <a:solidFill>
                <a:schemeClr val="tx1"/>
              </a:solidFill>
              <a:effectLst/>
              <a:uLnTx/>
              <a:uFillTx/>
              <a:latin typeface="+mn-lt"/>
              <a:ea typeface="+mn-ea"/>
              <a:cs typeface="+mn-cs"/>
            </a:endParaRPr>
          </a:p>
        </p:txBody>
      </p:sp>
      <p:sp>
        <p:nvSpPr>
          <p:cNvPr id="6" name="Content Placeholder 2"/>
          <p:cNvSpPr txBox="1">
            <a:spLocks/>
          </p:cNvSpPr>
          <p:nvPr/>
        </p:nvSpPr>
        <p:spPr>
          <a:xfrm>
            <a:off x="381000" y="5943601"/>
            <a:ext cx="8229600" cy="1066799"/>
          </a:xfrm>
          <a:prstGeom prst="rect">
            <a:avLst/>
          </a:prstGeom>
        </p:spPr>
        <p:txBody>
          <a:bodyPr vert="horz" lIns="91440" tIns="45720" rIns="91440" bIns="45720" rtlCol="0">
            <a:normAutofit fontScale="70000" lnSpcReduction="20000"/>
          </a:bodyPr>
          <a:lstStyle/>
          <a:p>
            <a:r>
              <a:rPr lang="en-GB" sz="2800" i="1" dirty="0" smtClean="0"/>
              <a:t>'Hay fever with asthma _Sit' </a:t>
            </a:r>
            <a:r>
              <a:rPr lang="en-GB" sz="2800" dirty="0" err="1" smtClean="0"/>
              <a:t>equivalentTo</a:t>
            </a:r>
            <a:r>
              <a:rPr lang="en-GB" sz="2800" i="1" dirty="0" smtClean="0"/>
              <a:t> 'Hay </a:t>
            </a:r>
            <a:r>
              <a:rPr lang="en-GB" sz="2800" i="1" dirty="0" err="1" smtClean="0"/>
              <a:t>fever_Sit</a:t>
            </a:r>
            <a:r>
              <a:rPr lang="en-GB" sz="2800" i="1" dirty="0" smtClean="0"/>
              <a:t>' </a:t>
            </a:r>
            <a:r>
              <a:rPr lang="en-GB" sz="2800" dirty="0" smtClean="0"/>
              <a:t>and</a:t>
            </a:r>
            <a:r>
              <a:rPr lang="en-GB" sz="2800" i="1" dirty="0" smtClean="0"/>
              <a:t> '</a:t>
            </a:r>
            <a:r>
              <a:rPr lang="en-GB" sz="2800" i="1" dirty="0" err="1" smtClean="0"/>
              <a:t>Asthma_Sit</a:t>
            </a:r>
            <a:r>
              <a:rPr lang="en-GB" sz="2800" i="1" dirty="0" smtClean="0"/>
              <a:t>'</a:t>
            </a:r>
            <a:endParaRPr lang="en-GB" sz="2800" dirty="0" smtClean="0"/>
          </a:p>
          <a:p>
            <a:r>
              <a:rPr lang="en-GB" sz="2800" i="1" dirty="0" smtClean="0"/>
              <a:t>Hay Fever and Asthma are independent, though may be triggered by common aetiology.</a:t>
            </a:r>
            <a:endParaRPr lang="en-GB" sz="2800" dirty="0" smtClean="0"/>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1"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2: X </a:t>
            </a:r>
            <a:r>
              <a:rPr lang="en-GB" dirty="0" err="1" smtClean="0"/>
              <a:t>due_to</a:t>
            </a:r>
            <a:r>
              <a:rPr lang="en-GB" dirty="0" smtClean="0"/>
              <a:t> Y</a:t>
            </a:r>
            <a:endParaRPr lang="en-GB" dirty="0"/>
          </a:p>
        </p:txBody>
      </p:sp>
      <p:sp>
        <p:nvSpPr>
          <p:cNvPr id="3" name="Content Placeholder 2"/>
          <p:cNvSpPr>
            <a:spLocks noGrp="1"/>
          </p:cNvSpPr>
          <p:nvPr>
            <p:ph idx="1"/>
          </p:nvPr>
        </p:nvSpPr>
        <p:spPr/>
        <p:txBody>
          <a:bodyPr>
            <a:normAutofit/>
          </a:bodyPr>
          <a:lstStyle/>
          <a:p>
            <a:r>
              <a:rPr lang="en-GB" sz="2800" dirty="0" smtClean="0"/>
              <a:t>There is a stated or implied causal/</a:t>
            </a:r>
            <a:r>
              <a:rPr lang="en-GB" sz="2800" dirty="0" err="1" smtClean="0"/>
              <a:t>manifestational</a:t>
            </a:r>
            <a:r>
              <a:rPr lang="en-GB" sz="2800" dirty="0" smtClean="0"/>
              <a:t> relationship between X and Y, but NOT necessarily co-occurrence</a:t>
            </a:r>
            <a:endParaRPr lang="en-GB" sz="2800" dirty="0"/>
          </a:p>
        </p:txBody>
      </p:sp>
      <p:pic>
        <p:nvPicPr>
          <p:cNvPr id="4" name="Bild 6"/>
          <p:cNvPicPr/>
          <p:nvPr/>
        </p:nvPicPr>
        <p:blipFill>
          <a:blip r:embed="rId3" cstate="print"/>
          <a:srcRect/>
          <a:stretch>
            <a:fillRect/>
          </a:stretch>
        </p:blipFill>
        <p:spPr bwMode="auto">
          <a:xfrm>
            <a:off x="2895600" y="2895600"/>
            <a:ext cx="35814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a:t>
            </a:r>
            <a:r>
              <a:rPr lang="en-GB" dirty="0" err="1" smtClean="0"/>
              <a:t>due_to</a:t>
            </a:r>
            <a:r>
              <a:rPr lang="en-GB" dirty="0" smtClean="0"/>
              <a:t> Y</a:t>
            </a:r>
            <a:endParaRPr lang="en-GB" dirty="0"/>
          </a:p>
        </p:txBody>
      </p:sp>
      <p:sp>
        <p:nvSpPr>
          <p:cNvPr id="3" name="Content Placeholder 2"/>
          <p:cNvSpPr>
            <a:spLocks noGrp="1"/>
          </p:cNvSpPr>
          <p:nvPr>
            <p:ph idx="1"/>
          </p:nvPr>
        </p:nvSpPr>
        <p:spPr/>
        <p:txBody>
          <a:bodyPr>
            <a:normAutofit fontScale="85000" lnSpcReduction="20000"/>
          </a:bodyPr>
          <a:lstStyle/>
          <a:p>
            <a:r>
              <a:rPr lang="en-GB" i="1" dirty="0" err="1" smtClean="0"/>
              <a:t>X_with_and_due_to</a:t>
            </a:r>
            <a:r>
              <a:rPr lang="en-GB" i="1" dirty="0" smtClean="0"/>
              <a:t> </a:t>
            </a:r>
            <a:r>
              <a:rPr lang="en-GB" i="1" dirty="0" err="1" smtClean="0"/>
              <a:t>Y_Sit</a:t>
            </a:r>
            <a:r>
              <a:rPr lang="en-GB" i="1" dirty="0" smtClean="0"/>
              <a:t> </a:t>
            </a:r>
            <a:r>
              <a:rPr lang="en-GB" dirty="0" err="1" smtClean="0"/>
              <a:t>equivalentTo</a:t>
            </a:r>
            <a:r>
              <a:rPr lang="en-GB" i="1" dirty="0" smtClean="0"/>
              <a:t> </a:t>
            </a:r>
            <a:r>
              <a:rPr lang="en-GB" i="1" dirty="0" err="1" smtClean="0"/>
              <a:t>X_Sit</a:t>
            </a:r>
            <a:r>
              <a:rPr lang="en-GB" i="1" dirty="0" smtClean="0"/>
              <a:t> </a:t>
            </a:r>
            <a:r>
              <a:rPr lang="en-GB" dirty="0" smtClean="0"/>
              <a:t>and </a:t>
            </a:r>
            <a:r>
              <a:rPr lang="en-GB" b="1" dirty="0" err="1" smtClean="0"/>
              <a:t>due_to</a:t>
            </a:r>
            <a:r>
              <a:rPr lang="en-GB" dirty="0" smtClean="0"/>
              <a:t> some</a:t>
            </a:r>
            <a:r>
              <a:rPr lang="en-GB" i="1" dirty="0" smtClean="0"/>
              <a:t> </a:t>
            </a:r>
            <a:r>
              <a:rPr lang="en-GB" i="1" dirty="0" err="1" smtClean="0"/>
              <a:t>Y_Sit</a:t>
            </a:r>
            <a:endParaRPr lang="en-GB" dirty="0" smtClean="0"/>
          </a:p>
          <a:p>
            <a:r>
              <a:rPr lang="en-GB" i="1" dirty="0" smtClean="0"/>
              <a:t> </a:t>
            </a:r>
            <a:endParaRPr lang="en-GB" dirty="0" smtClean="0"/>
          </a:p>
          <a:p>
            <a:r>
              <a:rPr lang="en-GB" i="1" dirty="0" smtClean="0"/>
              <a:t>'Disorder of optic chiasm due to non-pituitary neoplasm _Sit' </a:t>
            </a:r>
            <a:r>
              <a:rPr lang="en-GB" dirty="0" err="1" smtClean="0"/>
              <a:t>equivalentTo</a:t>
            </a:r>
            <a:endParaRPr lang="en-GB" dirty="0" smtClean="0"/>
          </a:p>
          <a:p>
            <a:r>
              <a:rPr lang="en-GB" i="1" dirty="0" smtClean="0"/>
              <a:t>       ' Disorder of optic </a:t>
            </a:r>
            <a:r>
              <a:rPr lang="en-GB" i="1" dirty="0" err="1" smtClean="0"/>
              <a:t>chiasm_Sit</a:t>
            </a:r>
            <a:r>
              <a:rPr lang="en-GB" i="1" dirty="0" smtClean="0"/>
              <a:t>' </a:t>
            </a:r>
            <a:r>
              <a:rPr lang="en-GB" dirty="0" smtClean="0"/>
              <a:t>and </a:t>
            </a:r>
            <a:r>
              <a:rPr lang="en-GB" i="1" dirty="0" smtClean="0"/>
              <a:t> </a:t>
            </a:r>
            <a:r>
              <a:rPr lang="en-GB" b="1" dirty="0" err="1" smtClean="0"/>
              <a:t>due_to</a:t>
            </a:r>
            <a:r>
              <a:rPr lang="en-GB" i="1" dirty="0" smtClean="0"/>
              <a:t> </a:t>
            </a:r>
            <a:r>
              <a:rPr lang="en-GB" dirty="0" smtClean="0"/>
              <a:t>some</a:t>
            </a:r>
            <a:r>
              <a:rPr lang="en-GB" i="1" dirty="0" smtClean="0"/>
              <a:t>  'Non-pituitary </a:t>
            </a:r>
            <a:r>
              <a:rPr lang="en-GB" i="1" dirty="0" err="1" smtClean="0"/>
              <a:t>neoplasm_Sit</a:t>
            </a:r>
            <a:r>
              <a:rPr lang="en-GB" i="1" dirty="0" smtClean="0"/>
              <a:t>'</a:t>
            </a:r>
            <a:endParaRPr lang="en-GB" dirty="0" smtClean="0"/>
          </a:p>
          <a:p>
            <a:r>
              <a:rPr lang="en-GB" i="1" dirty="0" smtClean="0"/>
              <a:t> </a:t>
            </a:r>
            <a:endParaRPr lang="en-GB" dirty="0" smtClean="0"/>
          </a:p>
          <a:p>
            <a:r>
              <a:rPr lang="en-GB" i="1" dirty="0" smtClean="0"/>
              <a:t>'</a:t>
            </a:r>
            <a:r>
              <a:rPr lang="en-GB" dirty="0" smtClean="0"/>
              <a:t> </a:t>
            </a:r>
            <a:r>
              <a:rPr lang="en-GB" i="1" dirty="0" smtClean="0"/>
              <a:t>Diabetic </a:t>
            </a:r>
            <a:r>
              <a:rPr lang="en-GB" i="1" dirty="0" err="1" smtClean="0"/>
              <a:t>retinopathy_Sit</a:t>
            </a:r>
            <a:r>
              <a:rPr lang="en-GB" i="1" dirty="0" smtClean="0"/>
              <a:t>' </a:t>
            </a:r>
            <a:r>
              <a:rPr lang="en-GB" dirty="0" err="1" smtClean="0"/>
              <a:t>equivalentTo</a:t>
            </a:r>
            <a:endParaRPr lang="en-GB" dirty="0" smtClean="0"/>
          </a:p>
          <a:p>
            <a:r>
              <a:rPr lang="en-GB" i="1" dirty="0" smtClean="0"/>
              <a:t>       ' </a:t>
            </a:r>
            <a:r>
              <a:rPr lang="en-GB" i="1" dirty="0" err="1" smtClean="0"/>
              <a:t>Retinopathy_Sit</a:t>
            </a:r>
            <a:r>
              <a:rPr lang="en-GB" i="1" dirty="0" smtClean="0"/>
              <a:t>' </a:t>
            </a:r>
            <a:r>
              <a:rPr lang="en-GB" dirty="0" smtClean="0"/>
              <a:t>and</a:t>
            </a:r>
            <a:r>
              <a:rPr lang="en-GB" i="1" dirty="0" smtClean="0"/>
              <a:t> </a:t>
            </a:r>
            <a:r>
              <a:rPr lang="en-GB" b="1" dirty="0" err="1" smtClean="0"/>
              <a:t>due_to</a:t>
            </a:r>
            <a:r>
              <a:rPr lang="en-GB" dirty="0" smtClean="0"/>
              <a:t> some</a:t>
            </a:r>
            <a:r>
              <a:rPr lang="en-GB" i="1" dirty="0" smtClean="0"/>
              <a:t> '</a:t>
            </a:r>
            <a:r>
              <a:rPr lang="en-GB" dirty="0" smtClean="0"/>
              <a:t> </a:t>
            </a:r>
            <a:r>
              <a:rPr lang="en-GB" i="1" dirty="0" smtClean="0"/>
              <a:t>Diabetes Mellitus _Sit '</a:t>
            </a:r>
            <a:endParaRPr lang="en-GB" dirty="0" smtClean="0"/>
          </a:p>
          <a:p>
            <a:endParaRPr lang="en-GB"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a:t>
            </a:r>
            <a:r>
              <a:rPr lang="en-GB" dirty="0" err="1" smtClean="0"/>
              <a:t>due_to</a:t>
            </a:r>
            <a:r>
              <a:rPr lang="en-GB" dirty="0" smtClean="0"/>
              <a:t> Y</a:t>
            </a:r>
            <a:endParaRPr lang="en-GB" dirty="0"/>
          </a:p>
        </p:txBody>
      </p:sp>
      <p:sp>
        <p:nvSpPr>
          <p:cNvPr id="3" name="Content Placeholder 2"/>
          <p:cNvSpPr>
            <a:spLocks noGrp="1"/>
          </p:cNvSpPr>
          <p:nvPr>
            <p:ph idx="1"/>
          </p:nvPr>
        </p:nvSpPr>
        <p:spPr/>
        <p:txBody>
          <a:bodyPr>
            <a:normAutofit fontScale="77500" lnSpcReduction="20000"/>
          </a:bodyPr>
          <a:lstStyle/>
          <a:p>
            <a:r>
              <a:rPr lang="en-GB" dirty="0" smtClean="0"/>
              <a:t>Note that </a:t>
            </a:r>
            <a:r>
              <a:rPr lang="en-GB" b="1" dirty="0" err="1" smtClean="0"/>
              <a:t>due_to</a:t>
            </a:r>
            <a:r>
              <a:rPr lang="en-GB" dirty="0" smtClean="0"/>
              <a:t> relates two causally connected situations. </a:t>
            </a:r>
          </a:p>
          <a:p>
            <a:r>
              <a:rPr lang="en-GB" dirty="0" smtClean="0"/>
              <a:t>More precisely, it connects a situation </a:t>
            </a:r>
            <a:r>
              <a:rPr lang="en-GB" dirty="0" err="1" smtClean="0"/>
              <a:t>Sx</a:t>
            </a:r>
            <a:r>
              <a:rPr lang="en-GB" dirty="0" smtClean="0"/>
              <a:t>, which has a condition </a:t>
            </a:r>
            <a:r>
              <a:rPr lang="en-GB" dirty="0" err="1" smtClean="0"/>
              <a:t>Cx</a:t>
            </a:r>
            <a:r>
              <a:rPr lang="en-GB" dirty="0" smtClean="0"/>
              <a:t> that is caused by a condition Cy that defines a different situation </a:t>
            </a:r>
            <a:r>
              <a:rPr lang="en-GB" dirty="0" err="1" smtClean="0"/>
              <a:t>Sy</a:t>
            </a:r>
            <a:r>
              <a:rPr lang="en-GB" dirty="0" smtClean="0"/>
              <a:t>.</a:t>
            </a:r>
          </a:p>
          <a:p>
            <a:r>
              <a:rPr lang="en-GB" dirty="0" smtClean="0"/>
              <a:t>This scenario caters for the possibility of treatment of diabetics by pancreatic islet transplantation . In such cases retinopathy can later become manifest. As such, even in this canonical example, analysis should not assume that for all diabetic retinopathy there is a concurrent diabetes. </a:t>
            </a:r>
          </a:p>
          <a:p>
            <a:pPr lvl="1"/>
            <a:r>
              <a:rPr lang="en-GB" dirty="0" err="1" smtClean="0"/>
              <a:t>Langenbecks</a:t>
            </a:r>
            <a:r>
              <a:rPr lang="en-GB" dirty="0" smtClean="0"/>
              <a:t> Arch Surg. 2000 Oct;385(6):379-89. Pancreas organ transplantation. Short and long-term results in terms of diabetes control. </a:t>
            </a:r>
            <a:r>
              <a:rPr lang="en-GB" dirty="0" err="1" smtClean="0"/>
              <a:t>Hopt</a:t>
            </a:r>
            <a:r>
              <a:rPr lang="en-GB" dirty="0" smtClean="0"/>
              <a:t> UT, </a:t>
            </a:r>
            <a:r>
              <a:rPr lang="en-GB" dirty="0" err="1" smtClean="0"/>
              <a:t>Drognitz</a:t>
            </a:r>
            <a:r>
              <a:rPr lang="en-GB" dirty="0" smtClean="0"/>
              <a:t> O.</a:t>
            </a:r>
          </a:p>
          <a:p>
            <a:endParaRPr lang="en-GB"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after Y</a:t>
            </a:r>
            <a:endParaRPr lang="en-GB" dirty="0"/>
          </a:p>
        </p:txBody>
      </p:sp>
      <p:sp>
        <p:nvSpPr>
          <p:cNvPr id="3" name="Content Placeholder 2"/>
          <p:cNvSpPr>
            <a:spLocks noGrp="1"/>
          </p:cNvSpPr>
          <p:nvPr>
            <p:ph idx="1"/>
          </p:nvPr>
        </p:nvSpPr>
        <p:spPr>
          <a:xfrm>
            <a:off x="457200" y="1371600"/>
            <a:ext cx="8229600" cy="5105400"/>
          </a:xfrm>
        </p:spPr>
        <p:txBody>
          <a:bodyPr>
            <a:normAutofit lnSpcReduction="10000"/>
          </a:bodyPr>
          <a:lstStyle/>
          <a:p>
            <a:r>
              <a:rPr lang="en-GB" dirty="0" smtClean="0"/>
              <a:t>The "after” attribute is available for use in modelling </a:t>
            </a:r>
            <a:r>
              <a:rPr lang="en-GB" dirty="0" err="1" smtClean="0"/>
              <a:t>sequelae</a:t>
            </a:r>
            <a:endParaRPr lang="en-GB" dirty="0" smtClean="0"/>
          </a:p>
          <a:p>
            <a:pPr lvl="1"/>
            <a:r>
              <a:rPr lang="en-GB" dirty="0" smtClean="0"/>
              <a:t>X after Y</a:t>
            </a:r>
          </a:p>
          <a:p>
            <a:pPr lvl="1"/>
            <a:r>
              <a:rPr lang="en-GB" dirty="0" smtClean="0"/>
              <a:t>X following Y</a:t>
            </a:r>
          </a:p>
          <a:p>
            <a:pPr lvl="1"/>
            <a:r>
              <a:rPr lang="en-GB" dirty="0" smtClean="0"/>
              <a:t>Post-X Y</a:t>
            </a:r>
          </a:p>
          <a:p>
            <a:r>
              <a:rPr lang="en-GB" dirty="0" smtClean="0"/>
              <a:t>Separation of “situations” somewhat clearer</a:t>
            </a:r>
          </a:p>
          <a:p>
            <a:r>
              <a:rPr lang="en-GB" dirty="0" smtClean="0"/>
              <a:t>X and Y never necessarily co-</a:t>
            </a:r>
            <a:r>
              <a:rPr lang="en-GB" dirty="0" err="1" smtClean="0"/>
              <a:t>occurent</a:t>
            </a:r>
            <a:endParaRPr lang="en-GB" dirty="0" smtClean="0"/>
          </a:p>
          <a:p>
            <a:r>
              <a:rPr lang="en-GB" dirty="0" smtClean="0"/>
              <a:t>Not necessarily causal (</a:t>
            </a:r>
            <a:r>
              <a:rPr lang="en-GB" dirty="0" err="1" smtClean="0"/>
              <a:t>tho</a:t>
            </a:r>
            <a:r>
              <a:rPr lang="en-GB" dirty="0" smtClean="0"/>
              <a:t> often implied)</a:t>
            </a:r>
          </a:p>
          <a:p>
            <a:pPr lvl="1"/>
            <a:r>
              <a:rPr lang="en-GB" dirty="0" smtClean="0"/>
              <a:t>? Need for “due to and after” (questionable, but may have clinical utility)</a:t>
            </a:r>
            <a:endParaRPr lang="en-GB"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3: </a:t>
            </a:r>
            <a:r>
              <a:rPr lang="en-GB" dirty="0" smtClean="0"/>
              <a:t>X </a:t>
            </a:r>
            <a:r>
              <a:rPr lang="en-GB" dirty="0" err="1" smtClean="0"/>
              <a:t>co_occurrent</a:t>
            </a:r>
            <a:r>
              <a:rPr lang="en-GB" dirty="0" smtClean="0"/>
              <a:t> and due to Y</a:t>
            </a:r>
            <a:endParaRPr lang="en-GB" dirty="0"/>
          </a:p>
        </p:txBody>
      </p:sp>
      <p:sp>
        <p:nvSpPr>
          <p:cNvPr id="3" name="Content Placeholder 2"/>
          <p:cNvSpPr>
            <a:spLocks noGrp="1"/>
          </p:cNvSpPr>
          <p:nvPr>
            <p:ph idx="1"/>
          </p:nvPr>
        </p:nvSpPr>
        <p:spPr/>
        <p:txBody>
          <a:bodyPr>
            <a:normAutofit/>
          </a:bodyPr>
          <a:lstStyle/>
          <a:p>
            <a:r>
              <a:rPr lang="en-GB" sz="2800" dirty="0" smtClean="0"/>
              <a:t>There is a stated or implied causal/</a:t>
            </a:r>
            <a:r>
              <a:rPr lang="en-GB" sz="2800" dirty="0" err="1" smtClean="0"/>
              <a:t>manifestational</a:t>
            </a:r>
            <a:r>
              <a:rPr lang="en-GB" sz="2800" dirty="0" smtClean="0"/>
              <a:t> relationship between X and Y </a:t>
            </a:r>
            <a:r>
              <a:rPr lang="en-GB" sz="2800" b="1" dirty="0" smtClean="0"/>
              <a:t>and</a:t>
            </a:r>
            <a:r>
              <a:rPr lang="en-GB" sz="2800" dirty="0" smtClean="0"/>
              <a:t> there is overwhelming suspicion that they are co-</a:t>
            </a:r>
            <a:r>
              <a:rPr lang="en-GB" sz="2800" dirty="0" err="1" smtClean="0"/>
              <a:t>ocurrent</a:t>
            </a:r>
            <a:endParaRPr lang="en-GB" sz="2800" dirty="0"/>
          </a:p>
        </p:txBody>
      </p:sp>
      <p:pic>
        <p:nvPicPr>
          <p:cNvPr id="4" name="Bild 7"/>
          <p:cNvPicPr/>
          <p:nvPr/>
        </p:nvPicPr>
        <p:blipFill>
          <a:blip r:embed="rId3" cstate="print"/>
          <a:srcRect/>
          <a:stretch>
            <a:fillRect/>
          </a:stretch>
        </p:blipFill>
        <p:spPr bwMode="auto">
          <a:xfrm>
            <a:off x="2590800" y="3048000"/>
            <a:ext cx="3657600" cy="3810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a:t>
            </a:r>
            <a:r>
              <a:rPr lang="en-GB" dirty="0" err="1" smtClean="0"/>
              <a:t>co_occurrent</a:t>
            </a:r>
            <a:r>
              <a:rPr lang="en-GB" dirty="0" smtClean="0"/>
              <a:t> and due to Y</a:t>
            </a:r>
            <a:endParaRPr lang="en-GB" dirty="0"/>
          </a:p>
        </p:txBody>
      </p:sp>
      <p:sp>
        <p:nvSpPr>
          <p:cNvPr id="3" name="Content Placeholder 2"/>
          <p:cNvSpPr>
            <a:spLocks noGrp="1"/>
          </p:cNvSpPr>
          <p:nvPr>
            <p:ph idx="1"/>
          </p:nvPr>
        </p:nvSpPr>
        <p:spPr/>
        <p:txBody>
          <a:bodyPr/>
          <a:lstStyle/>
          <a:p>
            <a:r>
              <a:rPr lang="en-GB" i="1" dirty="0" err="1" smtClean="0"/>
              <a:t>X_with_and_due_to</a:t>
            </a:r>
            <a:r>
              <a:rPr lang="en-GB" i="1" dirty="0" smtClean="0"/>
              <a:t> </a:t>
            </a:r>
            <a:r>
              <a:rPr lang="en-GB" i="1" dirty="0" err="1" smtClean="0"/>
              <a:t>Y_Sit</a:t>
            </a:r>
            <a:r>
              <a:rPr lang="en-GB" i="1" dirty="0" smtClean="0"/>
              <a:t> </a:t>
            </a:r>
            <a:r>
              <a:rPr lang="en-GB" dirty="0" err="1" smtClean="0"/>
              <a:t>equivalentTo</a:t>
            </a:r>
            <a:r>
              <a:rPr lang="en-GB" i="1" dirty="0" smtClean="0"/>
              <a:t> </a:t>
            </a:r>
            <a:r>
              <a:rPr lang="en-GB" i="1" dirty="0" err="1" smtClean="0"/>
              <a:t>X_Sit</a:t>
            </a:r>
            <a:r>
              <a:rPr lang="en-GB" i="1" dirty="0" smtClean="0"/>
              <a:t> </a:t>
            </a:r>
            <a:r>
              <a:rPr lang="en-GB" dirty="0" smtClean="0"/>
              <a:t>and </a:t>
            </a:r>
            <a:r>
              <a:rPr lang="en-GB" i="1" dirty="0" err="1" smtClean="0"/>
              <a:t>Y_Sit</a:t>
            </a:r>
            <a:r>
              <a:rPr lang="en-GB" i="1" dirty="0" smtClean="0"/>
              <a:t> </a:t>
            </a:r>
            <a:r>
              <a:rPr lang="en-GB" dirty="0" smtClean="0"/>
              <a:t>and </a:t>
            </a:r>
            <a:r>
              <a:rPr lang="en-GB" b="1" dirty="0" err="1" smtClean="0"/>
              <a:t>due_to</a:t>
            </a:r>
            <a:r>
              <a:rPr lang="en-GB" dirty="0" smtClean="0"/>
              <a:t> some</a:t>
            </a:r>
            <a:r>
              <a:rPr lang="en-GB" i="1" dirty="0" smtClean="0"/>
              <a:t> </a:t>
            </a:r>
            <a:r>
              <a:rPr lang="en-GB" i="1" dirty="0" err="1" smtClean="0"/>
              <a:t>Y_Sit</a:t>
            </a:r>
            <a:endParaRPr lang="en-GB" dirty="0" smtClean="0"/>
          </a:p>
          <a:p>
            <a:endParaRPr lang="en-GB" dirty="0" smtClean="0"/>
          </a:p>
          <a:p>
            <a:r>
              <a:rPr lang="en-GB" dirty="0" smtClean="0"/>
              <a:t>'</a:t>
            </a:r>
            <a:r>
              <a:rPr lang="en-GB" i="1" dirty="0" smtClean="0"/>
              <a:t> Hernia with Intestinal Obstruction _Sit</a:t>
            </a:r>
            <a:r>
              <a:rPr lang="en-GB" dirty="0" smtClean="0"/>
              <a:t>' </a:t>
            </a:r>
            <a:r>
              <a:rPr lang="en-GB" dirty="0" err="1" smtClean="0"/>
              <a:t>equivalentTo</a:t>
            </a:r>
            <a:endParaRPr lang="en-GB" dirty="0" smtClean="0"/>
          </a:p>
          <a:p>
            <a:r>
              <a:rPr lang="en-GB" dirty="0" smtClean="0"/>
              <a:t>       '</a:t>
            </a:r>
            <a:r>
              <a:rPr lang="en-GB" i="1" dirty="0" err="1" smtClean="0"/>
              <a:t>Hernia_Sit</a:t>
            </a:r>
            <a:r>
              <a:rPr lang="en-GB" dirty="0" smtClean="0"/>
              <a:t>' and  '</a:t>
            </a:r>
            <a:r>
              <a:rPr lang="en-GB" i="1" dirty="0" err="1" smtClean="0"/>
              <a:t>Instestinal</a:t>
            </a:r>
            <a:r>
              <a:rPr lang="en-GB" i="1" dirty="0" smtClean="0"/>
              <a:t> </a:t>
            </a:r>
            <a:r>
              <a:rPr lang="en-GB" i="1" dirty="0" err="1" smtClean="0"/>
              <a:t>Obstruction_Sit</a:t>
            </a:r>
            <a:r>
              <a:rPr lang="en-GB" dirty="0" smtClean="0"/>
              <a:t>'  and </a:t>
            </a:r>
            <a:r>
              <a:rPr lang="en-GB" b="1" dirty="0" err="1" smtClean="0"/>
              <a:t>due_to</a:t>
            </a:r>
            <a:r>
              <a:rPr lang="en-GB" dirty="0" smtClean="0"/>
              <a:t> some '</a:t>
            </a:r>
            <a:r>
              <a:rPr lang="en-GB" i="1" dirty="0" err="1" smtClean="0"/>
              <a:t>Hernia_Sit</a:t>
            </a:r>
            <a:r>
              <a:rPr lang="en-GB" dirty="0" smtClean="0"/>
              <a:t> '</a:t>
            </a:r>
          </a:p>
          <a:p>
            <a:endParaRPr lang="en-GB"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a:t>
            </a:r>
            <a:r>
              <a:rPr lang="en-GB" dirty="0" err="1" smtClean="0"/>
              <a:t>co_occurrent</a:t>
            </a:r>
            <a:r>
              <a:rPr lang="en-GB" dirty="0" smtClean="0"/>
              <a:t> and due to Y</a:t>
            </a:r>
            <a:endParaRPr lang="en-GB" dirty="0"/>
          </a:p>
        </p:txBody>
      </p:sp>
      <p:sp>
        <p:nvSpPr>
          <p:cNvPr id="3" name="Content Placeholder 2"/>
          <p:cNvSpPr>
            <a:spLocks noGrp="1"/>
          </p:cNvSpPr>
          <p:nvPr>
            <p:ph idx="1"/>
          </p:nvPr>
        </p:nvSpPr>
        <p:spPr/>
        <p:txBody>
          <a:bodyPr>
            <a:normAutofit fontScale="70000" lnSpcReduction="20000"/>
          </a:bodyPr>
          <a:lstStyle/>
          <a:p>
            <a:r>
              <a:rPr lang="en-GB" dirty="0" smtClean="0"/>
              <a:t>We struggled with the idea that the same class is both:</a:t>
            </a:r>
          </a:p>
          <a:p>
            <a:pPr lvl="1"/>
            <a:r>
              <a:rPr lang="en-GB" dirty="0" smtClean="0"/>
              <a:t>a </a:t>
            </a:r>
            <a:r>
              <a:rPr lang="en-GB" dirty="0" err="1" smtClean="0"/>
              <a:t>superclass</a:t>
            </a:r>
            <a:endParaRPr lang="en-GB" dirty="0" smtClean="0"/>
          </a:p>
          <a:p>
            <a:pPr lvl="1"/>
            <a:r>
              <a:rPr lang="en-GB" dirty="0" smtClean="0"/>
              <a:t>a class related via </a:t>
            </a:r>
            <a:r>
              <a:rPr lang="en-GB" dirty="0" err="1" smtClean="0"/>
              <a:t>due_to</a:t>
            </a:r>
            <a:r>
              <a:rPr lang="en-GB" dirty="0" smtClean="0"/>
              <a:t>. </a:t>
            </a:r>
          </a:p>
          <a:p>
            <a:pPr lvl="1"/>
            <a:endParaRPr lang="en-GB" dirty="0" smtClean="0"/>
          </a:p>
          <a:p>
            <a:pPr lvl="1"/>
            <a:r>
              <a:rPr lang="en-GB" dirty="0" smtClean="0"/>
              <a:t>As the picture demonstrates, on an instance level there are two Situations with hernia, namely the first one without complication and then the second with complication (it therefore also instantiates the complication i.e. the Intestinal obstruction). We could rephrase the situation as follows: </a:t>
            </a:r>
          </a:p>
          <a:p>
            <a:pPr>
              <a:buNone/>
            </a:pPr>
            <a:endParaRPr lang="en-GB" dirty="0" smtClean="0"/>
          </a:p>
          <a:p>
            <a:r>
              <a:rPr lang="en-GB" dirty="0" smtClean="0"/>
              <a:t>Each  'hernia with intestinal obstruction situation' is a situation with hernia which is equally a situation with intestinal obstruction, and which is due to a previous situation with hernia (which is a different situation and which refers to the same hernia object as the other situation) </a:t>
            </a:r>
          </a:p>
          <a:p>
            <a:endParaRPr lang="en-GB"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Outline</a:t>
            </a:r>
            <a:endParaRPr lang="en-GB" dirty="0"/>
          </a:p>
        </p:txBody>
      </p:sp>
      <p:sp>
        <p:nvSpPr>
          <p:cNvPr id="3" name="Content Placeholder 2"/>
          <p:cNvSpPr>
            <a:spLocks noGrp="1"/>
          </p:cNvSpPr>
          <p:nvPr>
            <p:ph idx="1"/>
          </p:nvPr>
        </p:nvSpPr>
        <p:spPr/>
        <p:txBody>
          <a:bodyPr>
            <a:normAutofit lnSpcReduction="10000"/>
          </a:bodyPr>
          <a:lstStyle/>
          <a:p>
            <a:r>
              <a:rPr lang="en-GB" dirty="0" smtClean="0"/>
              <a:t>Background</a:t>
            </a:r>
          </a:p>
          <a:p>
            <a:pPr lvl="1"/>
            <a:r>
              <a:rPr lang="en-GB" dirty="0" smtClean="0"/>
              <a:t>X with Y</a:t>
            </a:r>
          </a:p>
          <a:p>
            <a:pPr lvl="1"/>
            <a:r>
              <a:rPr lang="en-GB" dirty="0" smtClean="0"/>
              <a:t>Situation interpretation</a:t>
            </a:r>
          </a:p>
          <a:p>
            <a:r>
              <a:rPr lang="en-GB" dirty="0" smtClean="0"/>
              <a:t>Patterns themselves</a:t>
            </a:r>
          </a:p>
          <a:p>
            <a:pPr lvl="1"/>
            <a:r>
              <a:rPr lang="en-GB" dirty="0" smtClean="0"/>
              <a:t>Pattern 1: X </a:t>
            </a:r>
            <a:r>
              <a:rPr lang="en-GB" dirty="0" err="1" smtClean="0"/>
              <a:t>co_occurrent</a:t>
            </a:r>
            <a:r>
              <a:rPr lang="en-GB" dirty="0" smtClean="0"/>
              <a:t> with Y </a:t>
            </a:r>
          </a:p>
          <a:p>
            <a:pPr lvl="1"/>
            <a:r>
              <a:rPr lang="en-GB" dirty="0" smtClean="0"/>
              <a:t>Pattern 2: X due to Y </a:t>
            </a:r>
          </a:p>
          <a:p>
            <a:pPr lvl="2"/>
            <a:r>
              <a:rPr lang="en-GB" dirty="0" smtClean="0"/>
              <a:t>(also X after Y)</a:t>
            </a:r>
          </a:p>
          <a:p>
            <a:pPr lvl="1"/>
            <a:r>
              <a:rPr lang="en-GB" dirty="0" smtClean="0"/>
              <a:t>Pattern 3: X </a:t>
            </a:r>
            <a:r>
              <a:rPr lang="en-GB" dirty="0" err="1" smtClean="0"/>
              <a:t>co_occurrent</a:t>
            </a:r>
            <a:r>
              <a:rPr lang="en-GB" dirty="0" smtClean="0"/>
              <a:t> and due to Y</a:t>
            </a:r>
          </a:p>
          <a:p>
            <a:pPr lvl="1"/>
            <a:r>
              <a:rPr lang="en-GB" dirty="0" smtClean="0"/>
              <a:t>Pattern 4: X caused by Y</a:t>
            </a:r>
          </a:p>
          <a:p>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dd\outputImage.jpg"/>
          <p:cNvPicPr/>
          <p:nvPr/>
        </p:nvPicPr>
        <p:blipFill>
          <a:blip r:embed="rId3" cstate="print"/>
          <a:srcRect/>
          <a:stretch>
            <a:fillRect/>
          </a:stretch>
        </p:blipFill>
        <p:spPr bwMode="auto">
          <a:xfrm>
            <a:off x="1143000" y="2438400"/>
            <a:ext cx="6705600" cy="4076881"/>
          </a:xfrm>
          <a:prstGeom prst="rect">
            <a:avLst/>
          </a:prstGeom>
          <a:noFill/>
          <a:ln w="9525">
            <a:noFill/>
            <a:miter lim="800000"/>
            <a:headEnd/>
            <a:tailEnd/>
          </a:ln>
        </p:spPr>
      </p:pic>
      <p:sp>
        <p:nvSpPr>
          <p:cNvPr id="2" name="Title 1"/>
          <p:cNvSpPr>
            <a:spLocks noGrp="1"/>
          </p:cNvSpPr>
          <p:nvPr>
            <p:ph type="title"/>
          </p:nvPr>
        </p:nvSpPr>
        <p:spPr>
          <a:xfrm>
            <a:off x="457200" y="0"/>
            <a:ext cx="8229600" cy="1143000"/>
          </a:xfrm>
        </p:spPr>
        <p:txBody>
          <a:bodyPr/>
          <a:lstStyle/>
          <a:p>
            <a:r>
              <a:rPr lang="en-GB" dirty="0" smtClean="0"/>
              <a:t>X </a:t>
            </a:r>
            <a:r>
              <a:rPr lang="en-GB" dirty="0" err="1" smtClean="0"/>
              <a:t>co_occurrent</a:t>
            </a:r>
            <a:r>
              <a:rPr lang="en-GB" dirty="0" smtClean="0"/>
              <a:t> and due to Y</a:t>
            </a:r>
            <a:endParaRPr lang="en-GB" dirty="0"/>
          </a:p>
        </p:txBody>
      </p:sp>
      <p:sp>
        <p:nvSpPr>
          <p:cNvPr id="3" name="Content Placeholder 2"/>
          <p:cNvSpPr>
            <a:spLocks noGrp="1"/>
          </p:cNvSpPr>
          <p:nvPr>
            <p:ph idx="1"/>
          </p:nvPr>
        </p:nvSpPr>
        <p:spPr>
          <a:xfrm>
            <a:off x="457200" y="838200"/>
            <a:ext cx="8229600" cy="2590800"/>
          </a:xfrm>
        </p:spPr>
        <p:txBody>
          <a:bodyPr/>
          <a:lstStyle/>
          <a:p>
            <a:r>
              <a:rPr lang="en-GB" dirty="0" smtClean="0"/>
              <a:t>Consider also:</a:t>
            </a:r>
          </a:p>
          <a:p>
            <a:pPr lvl="1"/>
            <a:r>
              <a:rPr lang="en-GB" sz="2400" dirty="0" smtClean="0"/>
              <a:t>190329007 Diabetes mellitus with </a:t>
            </a:r>
            <a:r>
              <a:rPr lang="en-GB" sz="2400" dirty="0" err="1" smtClean="0"/>
              <a:t>hyperosmolar</a:t>
            </a:r>
            <a:r>
              <a:rPr lang="en-GB" sz="2400" dirty="0" smtClean="0"/>
              <a:t> coma</a:t>
            </a:r>
          </a:p>
          <a:p>
            <a:pPr lvl="1"/>
            <a:r>
              <a:rPr lang="en-GB" sz="2400" dirty="0" smtClean="0"/>
              <a:t>X &amp; Y or</a:t>
            </a:r>
          </a:p>
          <a:p>
            <a:pPr lvl="1"/>
            <a:r>
              <a:rPr lang="en-GB" sz="2400" dirty="0" smtClean="0"/>
              <a:t>X &amp; Y &amp; Z?</a:t>
            </a:r>
          </a:p>
          <a:p>
            <a:r>
              <a:rPr lang="en-GB" dirty="0" smtClean="0"/>
              <a:t>Current data:</a:t>
            </a:r>
          </a:p>
          <a:p>
            <a:endParaRPr lang="en-GB"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lvl="1" algn="ctr" rtl="0">
              <a:spcBef>
                <a:spcPct val="0"/>
              </a:spcBef>
            </a:pPr>
            <a:r>
              <a:rPr lang="en-GB" sz="3100" dirty="0" smtClean="0"/>
              <a:t>190329007</a:t>
            </a:r>
            <a:br>
              <a:rPr lang="en-GB" sz="3100" dirty="0" smtClean="0"/>
            </a:br>
            <a:r>
              <a:rPr lang="en-GB" sz="3100" dirty="0" smtClean="0"/>
              <a:t>Diabetes mellitus with </a:t>
            </a:r>
            <a:r>
              <a:rPr lang="en-GB" sz="3100" dirty="0" err="1" smtClean="0"/>
              <a:t>hyperosmolar</a:t>
            </a:r>
            <a:r>
              <a:rPr lang="en-GB" sz="3100" dirty="0" smtClean="0"/>
              <a:t> coma</a:t>
            </a:r>
            <a:r>
              <a:rPr lang="en-GB" dirty="0" smtClean="0"/>
              <a:t/>
            </a:r>
            <a:br>
              <a:rPr lang="en-GB" dirty="0" smtClean="0"/>
            </a:br>
            <a:endParaRPr lang="en-GB" dirty="0"/>
          </a:p>
        </p:txBody>
      </p:sp>
      <p:pic>
        <p:nvPicPr>
          <p:cNvPr id="4" name="Picture 3" descr="Stefan1.jpg"/>
          <p:cNvPicPr/>
          <p:nvPr/>
        </p:nvPicPr>
        <p:blipFill>
          <a:blip r:embed="rId3" cstate="print"/>
          <a:stretch>
            <a:fillRect/>
          </a:stretch>
        </p:blipFill>
        <p:spPr>
          <a:xfrm>
            <a:off x="1981200" y="1447800"/>
            <a:ext cx="5333999" cy="457200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100" dirty="0" smtClean="0">
                <a:solidFill>
                  <a:prstClr val="black"/>
                </a:solidFill>
              </a:rPr>
              <a:t>190329007</a:t>
            </a:r>
            <a:br>
              <a:rPr lang="en-GB" sz="3100" dirty="0" smtClean="0">
                <a:solidFill>
                  <a:prstClr val="black"/>
                </a:solidFill>
              </a:rPr>
            </a:br>
            <a:r>
              <a:rPr lang="en-GB" sz="3100" dirty="0" smtClean="0">
                <a:solidFill>
                  <a:prstClr val="black"/>
                </a:solidFill>
              </a:rPr>
              <a:t>Diabetes mellitus with </a:t>
            </a:r>
            <a:r>
              <a:rPr lang="en-GB" sz="3100" dirty="0" err="1" smtClean="0">
                <a:solidFill>
                  <a:prstClr val="black"/>
                </a:solidFill>
              </a:rPr>
              <a:t>hyperosmolar</a:t>
            </a:r>
            <a:r>
              <a:rPr lang="en-GB" sz="3100" dirty="0" smtClean="0">
                <a:solidFill>
                  <a:prstClr val="black"/>
                </a:solidFill>
              </a:rPr>
              <a:t> coma</a:t>
            </a:r>
            <a:endParaRPr lang="en-GB" dirty="0"/>
          </a:p>
        </p:txBody>
      </p:sp>
      <p:sp>
        <p:nvSpPr>
          <p:cNvPr id="3" name="Content Placeholder 2"/>
          <p:cNvSpPr>
            <a:spLocks noGrp="1"/>
          </p:cNvSpPr>
          <p:nvPr>
            <p:ph idx="1"/>
          </p:nvPr>
        </p:nvSpPr>
        <p:spPr/>
        <p:txBody>
          <a:bodyPr/>
          <a:lstStyle/>
          <a:p>
            <a:r>
              <a:rPr lang="en-GB" dirty="0" smtClean="0"/>
              <a:t>Recent criticisms</a:t>
            </a:r>
          </a:p>
          <a:p>
            <a:pPr lvl="1"/>
            <a:r>
              <a:rPr lang="en-GB" dirty="0" smtClean="0"/>
              <a:t>where is the implied hyperglycaemia</a:t>
            </a:r>
          </a:p>
          <a:p>
            <a:pPr lvl="2"/>
            <a:r>
              <a:rPr lang="en-GB" dirty="0" smtClean="0"/>
              <a:t>Directly asserted/transitively derived?</a:t>
            </a:r>
          </a:p>
          <a:p>
            <a:pPr lvl="1"/>
            <a:r>
              <a:rPr lang="en-GB" dirty="0" smtClean="0"/>
              <a:t>Where is mention of </a:t>
            </a:r>
            <a:r>
              <a:rPr lang="en-GB" dirty="0" err="1" smtClean="0"/>
              <a:t>ketones</a:t>
            </a:r>
            <a:endParaRPr lang="en-GB" dirty="0" smtClean="0"/>
          </a:p>
          <a:p>
            <a:pPr lvl="2"/>
            <a:r>
              <a:rPr lang="en-GB" dirty="0" smtClean="0"/>
              <a:t>Defining property of </a:t>
            </a:r>
            <a:r>
              <a:rPr lang="en-GB" dirty="0" err="1" smtClean="0"/>
              <a:t>ketoacidosis</a:t>
            </a:r>
            <a:r>
              <a:rPr lang="en-GB" dirty="0" smtClean="0"/>
              <a:t>?</a:t>
            </a:r>
          </a:p>
          <a:p>
            <a:pPr lvl="1"/>
            <a:endParaRPr lang="en-GB"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caused by Y...</a:t>
            </a:r>
            <a:endParaRPr lang="en-GB" dirty="0"/>
          </a:p>
        </p:txBody>
      </p:sp>
      <p:sp>
        <p:nvSpPr>
          <p:cNvPr id="3" name="Content Placeholder 2"/>
          <p:cNvSpPr>
            <a:spLocks noGrp="1"/>
          </p:cNvSpPr>
          <p:nvPr>
            <p:ph idx="1"/>
          </p:nvPr>
        </p:nvSpPr>
        <p:spPr/>
        <p:txBody>
          <a:bodyPr>
            <a:normAutofit lnSpcReduction="10000"/>
          </a:bodyPr>
          <a:lstStyle/>
          <a:p>
            <a:r>
              <a:rPr lang="en-GB" dirty="0" smtClean="0"/>
              <a:t>...where Y is a material entity and is the agent of causation, and either the means of exposure/introduction are not stated, not worthy of distinct mention, or no longer relevant.</a:t>
            </a:r>
          </a:p>
          <a:p>
            <a:pPr lvl="1"/>
            <a:r>
              <a:rPr lang="en-GB" dirty="0" smtClean="0"/>
              <a:t>The cause is a material entity, not a “situation” in its own right</a:t>
            </a:r>
          </a:p>
          <a:p>
            <a:r>
              <a:rPr lang="en-GB" dirty="0" smtClean="0"/>
              <a:t>Direct association with ‘causative agent’ attribute</a:t>
            </a:r>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Causative agent attribute</a:t>
            </a:r>
            <a:endParaRPr lang="en-GB" dirty="0"/>
          </a:p>
        </p:txBody>
      </p:sp>
      <p:sp>
        <p:nvSpPr>
          <p:cNvPr id="3" name="Content Placeholder 2"/>
          <p:cNvSpPr>
            <a:spLocks noGrp="1"/>
          </p:cNvSpPr>
          <p:nvPr>
            <p:ph idx="1"/>
          </p:nvPr>
        </p:nvSpPr>
        <p:spPr/>
        <p:txBody>
          <a:bodyPr>
            <a:normAutofit/>
          </a:bodyPr>
          <a:lstStyle/>
          <a:p>
            <a:r>
              <a:rPr lang="en-GB" dirty="0" smtClean="0"/>
              <a:t> Current constraint:</a:t>
            </a:r>
          </a:p>
          <a:p>
            <a:pPr lvl="1"/>
            <a:r>
              <a:rPr lang="en-GB" dirty="0" smtClean="0"/>
              <a:t>| Organism | 410607006 (&lt;&lt;)</a:t>
            </a:r>
          </a:p>
          <a:p>
            <a:pPr lvl="1"/>
            <a:r>
              <a:rPr lang="en-GB" dirty="0" smtClean="0"/>
              <a:t>| Substance | 105590001 (&lt;&lt;)</a:t>
            </a:r>
          </a:p>
          <a:p>
            <a:pPr lvl="1"/>
            <a:r>
              <a:rPr lang="en-GB" dirty="0" smtClean="0"/>
              <a:t>| Physical object | 260787004 (&lt;&lt;)</a:t>
            </a:r>
          </a:p>
          <a:p>
            <a:pPr lvl="1"/>
            <a:r>
              <a:rPr lang="en-GB" dirty="0" smtClean="0"/>
              <a:t>| Physical force | 78621006 (&lt;&lt;)</a:t>
            </a:r>
          </a:p>
          <a:p>
            <a:pPr lvl="1"/>
            <a:r>
              <a:rPr lang="en-GB" dirty="0" smtClean="0"/>
              <a:t>| Pharmaceutical / biologic product | 373873005 (&lt;&lt; Q only)</a:t>
            </a:r>
          </a:p>
          <a:p>
            <a:pPr lvl="1"/>
            <a:r>
              <a:rPr lang="en-GB" dirty="0" smtClean="0"/>
              <a:t>| SNOMED CT Concept | 138875005 (==)</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caused by Y...</a:t>
            </a:r>
            <a:endParaRPr lang="en-GB" dirty="0"/>
          </a:p>
        </p:txBody>
      </p:sp>
      <p:sp>
        <p:nvSpPr>
          <p:cNvPr id="3" name="Content Placeholder 2"/>
          <p:cNvSpPr>
            <a:spLocks noGrp="1"/>
          </p:cNvSpPr>
          <p:nvPr>
            <p:ph idx="1"/>
          </p:nvPr>
        </p:nvSpPr>
        <p:spPr>
          <a:xfrm>
            <a:off x="457200" y="1600200"/>
            <a:ext cx="8229600" cy="4953000"/>
          </a:xfrm>
        </p:spPr>
        <p:txBody>
          <a:bodyPr>
            <a:normAutofit fontScale="92500" lnSpcReduction="10000"/>
          </a:bodyPr>
          <a:lstStyle/>
          <a:p>
            <a:r>
              <a:rPr lang="en-GB" dirty="0" smtClean="0"/>
              <a:t>Approximately 75% of current content modelled using this pattern:</a:t>
            </a:r>
          </a:p>
          <a:p>
            <a:pPr lvl="1"/>
            <a:r>
              <a:rPr lang="en-GB" dirty="0" smtClean="0"/>
              <a:t>Poisoning</a:t>
            </a:r>
          </a:p>
          <a:p>
            <a:pPr lvl="1"/>
            <a:r>
              <a:rPr lang="en-GB" dirty="0" smtClean="0"/>
              <a:t>Adverse reaction</a:t>
            </a:r>
          </a:p>
          <a:p>
            <a:pPr lvl="1"/>
            <a:r>
              <a:rPr lang="en-GB" dirty="0" smtClean="0"/>
              <a:t>Overdose</a:t>
            </a:r>
          </a:p>
          <a:p>
            <a:pPr lvl="1"/>
            <a:r>
              <a:rPr lang="en-GB" dirty="0" smtClean="0"/>
              <a:t>Allergy</a:t>
            </a:r>
          </a:p>
          <a:p>
            <a:pPr lvl="1"/>
            <a:r>
              <a:rPr lang="en-GB" dirty="0" smtClean="0"/>
              <a:t>Infections (explicit or implied)</a:t>
            </a:r>
          </a:p>
          <a:p>
            <a:r>
              <a:rPr lang="en-GB" dirty="0" smtClean="0"/>
              <a:t>However, where the ‘agent’ is macroscopic/large and is associated with an ‘eventful introduction’ (e.g. injury from shrapnel) then a pattern 2 or 3 is appropriate (but requires an “eventful situation</a:t>
            </a:r>
            <a:r>
              <a:rPr lang="en-GB" dirty="0" smtClean="0"/>
              <a:t>”)</a:t>
            </a:r>
            <a:endParaRPr lang="en-GB"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X caused by Y...</a:t>
            </a:r>
            <a:endParaRPr lang="en-GB" dirty="0"/>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GB" dirty="0" smtClean="0"/>
              <a:t>Boundary case examples</a:t>
            </a:r>
          </a:p>
          <a:p>
            <a:endParaRPr lang="en-GB" dirty="0" smtClean="0"/>
          </a:p>
          <a:p>
            <a:endParaRPr lang="en-GB" dirty="0" smtClean="0"/>
          </a:p>
          <a:p>
            <a:endParaRPr lang="en-GB" dirty="0" smtClean="0"/>
          </a:p>
          <a:p>
            <a:endParaRPr lang="en-GB" dirty="0" smtClean="0"/>
          </a:p>
          <a:p>
            <a:endParaRPr lang="en-GB" dirty="0" smtClean="0"/>
          </a:p>
          <a:p>
            <a:endParaRPr lang="en-GB" dirty="0" smtClean="0"/>
          </a:p>
          <a:p>
            <a:r>
              <a:rPr lang="en-GB" dirty="0" smtClean="0"/>
              <a:t>Also vaccinations (allergy to vs. infection after)</a:t>
            </a:r>
          </a:p>
          <a:p>
            <a:pPr lvl="1"/>
            <a:r>
              <a:rPr lang="en-GB" dirty="0" smtClean="0"/>
              <a:t>? Can be handled with GCI or right identity</a:t>
            </a:r>
          </a:p>
          <a:p>
            <a:endParaRPr lang="en-GB" dirty="0"/>
          </a:p>
        </p:txBody>
      </p:sp>
      <p:graphicFrame>
        <p:nvGraphicFramePr>
          <p:cNvPr id="4" name="Table 3"/>
          <p:cNvGraphicFramePr>
            <a:graphicFrameLocks noGrp="1"/>
          </p:cNvGraphicFramePr>
          <p:nvPr/>
        </p:nvGraphicFramePr>
        <p:xfrm>
          <a:off x="914398" y="2286000"/>
          <a:ext cx="7620001" cy="3017520"/>
        </p:xfrm>
        <a:graphic>
          <a:graphicData uri="http://schemas.openxmlformats.org/drawingml/2006/table">
            <a:tbl>
              <a:tblPr/>
              <a:tblGrid>
                <a:gridCol w="2786191"/>
                <a:gridCol w="2416905"/>
                <a:gridCol w="2416905"/>
              </a:tblGrid>
              <a:tr h="487680">
                <a:tc>
                  <a:txBody>
                    <a:bodyPr/>
                    <a:lstStyle/>
                    <a:p>
                      <a:pPr>
                        <a:spcAft>
                          <a:spcPts val="0"/>
                        </a:spcAft>
                      </a:pPr>
                      <a:endParaRPr lang="en-GB" sz="1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latin typeface="Times New Roman"/>
                          <a:ea typeface="Times New Roman"/>
                        </a:rPr>
                        <a:t>Could be modelled with Causative agent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dirty="0">
                          <a:latin typeface="Times New Roman"/>
                          <a:ea typeface="Times New Roman"/>
                        </a:rPr>
                        <a:t>Could be modelled with Due </a:t>
                      </a:r>
                      <a:r>
                        <a:rPr lang="en-GB" sz="1800" dirty="0" smtClean="0">
                          <a:latin typeface="Times New Roman"/>
                          <a:ea typeface="Times New Roman"/>
                        </a:rPr>
                        <a:t>to situation</a:t>
                      </a:r>
                      <a:endParaRPr lang="en-GB" sz="1800" dirty="0">
                        <a:latin typeface="Times New Roman"/>
                        <a:ea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87680">
                <a:tc>
                  <a:txBody>
                    <a:bodyPr/>
                    <a:lstStyle/>
                    <a:p>
                      <a:pPr>
                        <a:spcAft>
                          <a:spcPts val="0"/>
                        </a:spcAft>
                      </a:pPr>
                      <a:r>
                        <a:rPr lang="en-GB" sz="1800" dirty="0">
                          <a:latin typeface="Times New Roman"/>
                          <a:ea typeface="Times New Roman"/>
                        </a:rPr>
                        <a:t>283596007 | Needle stick injury (disorder)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latin typeface="Times New Roman"/>
                          <a:ea typeface="Times New Roman"/>
                        </a:rPr>
                        <a:t>79068005|Needle, device (physical object)|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a:latin typeface="Times New Roman"/>
                          <a:ea typeface="Times New Roman"/>
                        </a:rPr>
                        <a:t>218047001 | Accident caused by needle (event)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463040">
                <a:tc>
                  <a:txBody>
                    <a:bodyPr/>
                    <a:lstStyle/>
                    <a:p>
                      <a:pPr>
                        <a:spcAft>
                          <a:spcPts val="0"/>
                        </a:spcAft>
                      </a:pPr>
                      <a:r>
                        <a:rPr lang="en-GB" sz="1800" dirty="0">
                          <a:latin typeface="Times New Roman"/>
                          <a:ea typeface="Times New Roman"/>
                        </a:rPr>
                        <a:t>23346002 | Sunburn (disorder)</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dirty="0">
                          <a:latin typeface="Times New Roman"/>
                          <a:ea typeface="Times New Roman"/>
                        </a:rPr>
                        <a:t>41355003|Ultraviolet radiation (physical force)| </a:t>
                      </a:r>
                    </a:p>
                    <a:p>
                      <a:pPr>
                        <a:spcAft>
                          <a:spcPts val="0"/>
                        </a:spcAft>
                      </a:pPr>
                      <a:r>
                        <a:rPr lang="en-GB" sz="1800" dirty="0">
                          <a:latin typeface="Times New Roman"/>
                          <a:ea typeface="Times New Roman"/>
                        </a:rPr>
                        <a:t>Or</a:t>
                      </a:r>
                    </a:p>
                    <a:p>
                      <a:pPr>
                        <a:spcAft>
                          <a:spcPts val="0"/>
                        </a:spcAft>
                      </a:pPr>
                      <a:r>
                        <a:rPr lang="en-GB" sz="1800" dirty="0">
                          <a:latin typeface="Times New Roman"/>
                          <a:ea typeface="Times New Roman"/>
                        </a:rPr>
                        <a:t>49926000|Light emitted by the sun (physical force)|</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GB" sz="1800" dirty="0">
                          <a:latin typeface="Times New Roman"/>
                          <a:ea typeface="Times New Roman"/>
                        </a:rPr>
                        <a:t>242535001 | Exposure to excess sunlight (event)</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Summary of patterns (again)</a:t>
            </a:r>
            <a:endParaRPr lang="en-GB" dirty="0"/>
          </a:p>
        </p:txBody>
      </p:sp>
      <p:sp>
        <p:nvSpPr>
          <p:cNvPr id="3" name="Content Placeholder 2"/>
          <p:cNvSpPr>
            <a:spLocks noGrp="1"/>
          </p:cNvSpPr>
          <p:nvPr>
            <p:ph idx="1"/>
          </p:nvPr>
        </p:nvSpPr>
        <p:spPr/>
        <p:txBody>
          <a:bodyPr/>
          <a:lstStyle/>
          <a:p>
            <a:pPr lvl="0"/>
            <a:r>
              <a:rPr lang="en-GB" dirty="0" smtClean="0"/>
              <a:t>Pattern 1: X </a:t>
            </a:r>
            <a:r>
              <a:rPr lang="en-GB" dirty="0" err="1" smtClean="0"/>
              <a:t>co_occurrent</a:t>
            </a:r>
            <a:r>
              <a:rPr lang="en-GB" dirty="0" smtClean="0"/>
              <a:t> with Y </a:t>
            </a:r>
          </a:p>
          <a:p>
            <a:pPr lvl="0"/>
            <a:r>
              <a:rPr lang="en-GB" dirty="0" smtClean="0"/>
              <a:t>Pattern 2: X due to Y </a:t>
            </a:r>
          </a:p>
          <a:p>
            <a:pPr lvl="1"/>
            <a:r>
              <a:rPr lang="en-GB" dirty="0" smtClean="0"/>
              <a:t>(also X after Y)</a:t>
            </a:r>
          </a:p>
          <a:p>
            <a:pPr lvl="0"/>
            <a:r>
              <a:rPr lang="en-GB" dirty="0" smtClean="0"/>
              <a:t>Pattern 3: X </a:t>
            </a:r>
            <a:r>
              <a:rPr lang="en-GB" dirty="0" err="1" smtClean="0"/>
              <a:t>co_occurrent</a:t>
            </a:r>
            <a:r>
              <a:rPr lang="en-GB" dirty="0" smtClean="0"/>
              <a:t> and due to Y</a:t>
            </a:r>
          </a:p>
          <a:p>
            <a:pPr lvl="0"/>
            <a:r>
              <a:rPr lang="en-GB" dirty="0" smtClean="0"/>
              <a:t>Pattern 4: X caused by Y</a:t>
            </a:r>
          </a:p>
          <a:p>
            <a:pPr lvl="0"/>
            <a:endParaRPr lang="en-GB" dirty="0" smtClean="0"/>
          </a:p>
          <a:p>
            <a:r>
              <a:rPr lang="en-GB" dirty="0" smtClean="0"/>
              <a:t>Note: no use of ‘associated with’</a:t>
            </a:r>
          </a:p>
          <a:p>
            <a:pPr lvl="0"/>
            <a:endParaRPr lang="en-GB" dirty="0" smtClean="0"/>
          </a:p>
          <a:p>
            <a:endParaRPr lang="en-GB"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X with Y</a:t>
            </a:r>
            <a:endParaRPr lang="en-GB" dirty="0"/>
          </a:p>
        </p:txBody>
      </p:sp>
      <p:sp>
        <p:nvSpPr>
          <p:cNvPr id="3" name="Content Placeholder 2"/>
          <p:cNvSpPr>
            <a:spLocks noGrp="1"/>
          </p:cNvSpPr>
          <p:nvPr>
            <p:ph idx="1"/>
          </p:nvPr>
        </p:nvSpPr>
        <p:spPr>
          <a:xfrm>
            <a:off x="457200" y="1371600"/>
            <a:ext cx="8229600" cy="5181600"/>
          </a:xfrm>
        </p:spPr>
        <p:txBody>
          <a:bodyPr>
            <a:normAutofit fontScale="92500" lnSpcReduction="10000"/>
          </a:bodyPr>
          <a:lstStyle/>
          <a:p>
            <a:r>
              <a:rPr lang="en-GB" dirty="0" smtClean="0"/>
              <a:t>Multiple different approaches in the past to:</a:t>
            </a:r>
          </a:p>
          <a:p>
            <a:r>
              <a:rPr lang="en-GB" dirty="0" smtClean="0"/>
              <a:t>Identifying and distinguishing ECE classes</a:t>
            </a:r>
          </a:p>
          <a:p>
            <a:r>
              <a:rPr lang="en-GB" dirty="0" smtClean="0"/>
              <a:t>Identifying and modelling compound concepts summarised in</a:t>
            </a:r>
          </a:p>
          <a:p>
            <a:pPr lvl="1"/>
            <a:r>
              <a:rPr lang="en-GB" dirty="0" smtClean="0"/>
              <a:t>artf6166 : X with Y, X due to Y</a:t>
            </a:r>
          </a:p>
          <a:p>
            <a:pPr lvl="1"/>
            <a:r>
              <a:rPr lang="en-GB" dirty="0" smtClean="0"/>
              <a:t>artf6301 : </a:t>
            </a:r>
            <a:r>
              <a:rPr lang="en-GB" dirty="0" err="1" smtClean="0"/>
              <a:t>Sequela</a:t>
            </a:r>
            <a:r>
              <a:rPr lang="en-GB" dirty="0" smtClean="0"/>
              <a:t> (finding) and </a:t>
            </a:r>
            <a:r>
              <a:rPr lang="en-GB" dirty="0" err="1" smtClean="0"/>
              <a:t>Sequelae</a:t>
            </a:r>
            <a:r>
              <a:rPr lang="en-GB" dirty="0" smtClean="0"/>
              <a:t> of disorders (disorder)</a:t>
            </a:r>
          </a:p>
          <a:p>
            <a:pPr lvl="1"/>
            <a:r>
              <a:rPr lang="en-GB" dirty="0" smtClean="0"/>
              <a:t>With further relevance to:</a:t>
            </a:r>
          </a:p>
          <a:p>
            <a:pPr lvl="2"/>
            <a:r>
              <a:rPr lang="en-GB" dirty="0" smtClean="0"/>
              <a:t>artf221344:&lt;disorder&gt; complicating pregnancy </a:t>
            </a:r>
          </a:p>
          <a:p>
            <a:pPr lvl="2"/>
            <a:r>
              <a:rPr lang="en-GB" dirty="0" smtClean="0"/>
              <a:t>artf222453 : Review concept model: Multiple complication due to diabetes</a:t>
            </a:r>
          </a:p>
          <a:p>
            <a:pPr lvl="2"/>
            <a:r>
              <a:rPr lang="en-GB" dirty="0" smtClean="0"/>
              <a:t>...</a:t>
            </a:r>
          </a:p>
          <a:p>
            <a:pPr lvl="1"/>
            <a:endParaRPr lang="en-GB" dirty="0" smtClean="0"/>
          </a:p>
          <a:p>
            <a:endParaRPr lang="en-GB"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Background X with Y</a:t>
            </a:r>
            <a:endParaRPr lang="en-GB" dirty="0"/>
          </a:p>
        </p:txBody>
      </p:sp>
      <p:sp>
        <p:nvSpPr>
          <p:cNvPr id="3" name="Content Placeholder 2"/>
          <p:cNvSpPr>
            <a:spLocks noGrp="1"/>
          </p:cNvSpPr>
          <p:nvPr>
            <p:ph idx="1"/>
          </p:nvPr>
        </p:nvSpPr>
        <p:spPr>
          <a:xfrm>
            <a:off x="457200" y="1295400"/>
            <a:ext cx="8229600" cy="1066800"/>
          </a:xfrm>
        </p:spPr>
        <p:txBody>
          <a:bodyPr>
            <a:normAutofit/>
          </a:bodyPr>
          <a:lstStyle/>
          <a:p>
            <a:r>
              <a:rPr lang="en-GB" sz="2800" dirty="0" smtClean="0"/>
              <a:t>Requirement for consistent authoring guidelines</a:t>
            </a:r>
          </a:p>
          <a:p>
            <a:r>
              <a:rPr lang="en-GB" sz="2800" dirty="0" smtClean="0"/>
              <a:t>Current modelling inconsistent</a:t>
            </a:r>
            <a:endParaRPr lang="en-GB" sz="2800" dirty="0"/>
          </a:p>
        </p:txBody>
      </p:sp>
      <p:graphicFrame>
        <p:nvGraphicFramePr>
          <p:cNvPr id="5" name="Table 4"/>
          <p:cNvGraphicFramePr>
            <a:graphicFrameLocks noGrp="1"/>
          </p:cNvGraphicFramePr>
          <p:nvPr/>
        </p:nvGraphicFramePr>
        <p:xfrm>
          <a:off x="304800" y="2438398"/>
          <a:ext cx="8610599" cy="3200404"/>
        </p:xfrm>
        <a:graphic>
          <a:graphicData uri="http://schemas.openxmlformats.org/drawingml/2006/table">
            <a:tbl>
              <a:tblPr/>
              <a:tblGrid>
                <a:gridCol w="1679685"/>
                <a:gridCol w="1347818"/>
                <a:gridCol w="1595769"/>
                <a:gridCol w="1295044"/>
                <a:gridCol w="1326875"/>
                <a:gridCol w="1365408"/>
              </a:tblGrid>
              <a:tr h="718855">
                <a:tc>
                  <a:txBody>
                    <a:bodyPr/>
                    <a:lstStyle/>
                    <a:p>
                      <a:pPr algn="l">
                        <a:lnSpc>
                          <a:spcPts val="2000"/>
                        </a:lnSpc>
                        <a:spcAft>
                          <a:spcPts val="0"/>
                        </a:spcAft>
                      </a:pPr>
                      <a:r>
                        <a:rPr lang="en-US" sz="1800" b="1" dirty="0" smtClean="0">
                          <a:latin typeface="Arial"/>
                          <a:ea typeface="Times New Roman"/>
                          <a:cs typeface="Times New Roman"/>
                        </a:rPr>
                        <a:t>FSN connectives:</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Total #</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associated with</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due to</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after</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b="1" dirty="0">
                          <a:latin typeface="Arial"/>
                          <a:ea typeface="Times New Roman"/>
                          <a:cs typeface="Times New Roman"/>
                        </a:rPr>
                        <a:t># causative agent</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84409">
                <a:tc>
                  <a:txBody>
                    <a:bodyPr/>
                    <a:lstStyle/>
                    <a:p>
                      <a:pPr algn="l">
                        <a:lnSpc>
                          <a:spcPts val="2000"/>
                        </a:lnSpc>
                        <a:spcAft>
                          <a:spcPts val="0"/>
                        </a:spcAft>
                      </a:pPr>
                      <a:r>
                        <a:rPr lang="en-US" sz="1800" b="1">
                          <a:latin typeface="Arial"/>
                          <a:ea typeface="Times New Roman"/>
                          <a:cs typeface="Times New Roman"/>
                        </a:rPr>
                        <a:t>associated with</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533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305 </a:t>
                      </a:r>
                      <a:r>
                        <a:rPr lang="en-US" sz="1800">
                          <a:solidFill>
                            <a:srgbClr val="FF0000"/>
                          </a:solidFill>
                          <a:latin typeface="Arial"/>
                          <a:ea typeface="Times New Roman"/>
                          <a:cs typeface="Times New Roman"/>
                        </a:rPr>
                        <a:t>(57%)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25  </a:t>
                      </a:r>
                      <a:r>
                        <a:rPr lang="en-US" sz="1800">
                          <a:solidFill>
                            <a:srgbClr val="FF0000"/>
                          </a:solidFill>
                          <a:latin typeface="Arial"/>
                          <a:ea typeface="Times New Roman"/>
                          <a:cs typeface="Times New Roman"/>
                        </a:rPr>
                        <a:t>(4.7%)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 </a:t>
                      </a:r>
                      <a:r>
                        <a:rPr lang="en-US" sz="1800">
                          <a:solidFill>
                            <a:srgbClr val="FF0000"/>
                          </a:solidFill>
                          <a:latin typeface="Arial"/>
                          <a:ea typeface="Times New Roman"/>
                          <a:cs typeface="Times New Roman"/>
                        </a:rPr>
                        <a:t>(0.6%)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18 </a:t>
                      </a:r>
                      <a:r>
                        <a:rPr lang="en-US" sz="1800">
                          <a:solidFill>
                            <a:srgbClr val="FF0000"/>
                          </a:solidFill>
                          <a:latin typeface="Arial"/>
                          <a:ea typeface="Times New Roman"/>
                          <a:cs typeface="Times New Roman"/>
                        </a:rPr>
                        <a:t>(3%)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due to</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2295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26 </a:t>
                      </a:r>
                      <a:r>
                        <a:rPr lang="en-US" sz="1800">
                          <a:solidFill>
                            <a:srgbClr val="FF0000"/>
                          </a:solidFill>
                          <a:latin typeface="Arial"/>
                          <a:ea typeface="Times New Roman"/>
                          <a:cs typeface="Times New Roman"/>
                        </a:rPr>
                        <a:t>(1%)</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277 </a:t>
                      </a:r>
                      <a:r>
                        <a:rPr lang="en-US" sz="1800">
                          <a:solidFill>
                            <a:srgbClr val="FF0000"/>
                          </a:solidFill>
                          <a:latin typeface="Arial"/>
                          <a:ea typeface="Times New Roman"/>
                          <a:cs typeface="Times New Roman"/>
                        </a:rPr>
                        <a:t>(12%)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17 </a:t>
                      </a:r>
                      <a:r>
                        <a:rPr lang="en-US" sz="1800">
                          <a:solidFill>
                            <a:srgbClr val="FF0000"/>
                          </a:solidFill>
                          <a:latin typeface="Arial"/>
                          <a:ea typeface="Times New Roman"/>
                          <a:cs typeface="Times New Roman"/>
                        </a:rPr>
                        <a:t>(0.7%)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1073 </a:t>
                      </a:r>
                      <a:r>
                        <a:rPr lang="en-US" sz="1800">
                          <a:solidFill>
                            <a:srgbClr val="FF0000"/>
                          </a:solidFill>
                          <a:latin typeface="Arial"/>
                          <a:ea typeface="Times New Roman"/>
                          <a:cs typeface="Times New Roman"/>
                        </a:rPr>
                        <a:t>(47%)</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after</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1 (</a:t>
                      </a:r>
                      <a:r>
                        <a:rPr lang="en-US" sz="1800">
                          <a:solidFill>
                            <a:srgbClr val="FF0000"/>
                          </a:solidFill>
                          <a:latin typeface="Arial"/>
                          <a:ea typeface="Times New Roman"/>
                          <a:cs typeface="Times New Roman"/>
                        </a:rPr>
                        <a:t>1.5%)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38 </a:t>
                      </a:r>
                      <a:r>
                        <a:rPr lang="en-US" sz="1800">
                          <a:solidFill>
                            <a:srgbClr val="FF0000"/>
                          </a:solidFill>
                          <a:latin typeface="Arial"/>
                          <a:ea typeface="Times New Roman"/>
                          <a:cs typeface="Times New Roman"/>
                        </a:rPr>
                        <a:t>(58%)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 </a:t>
                      </a:r>
                      <a:r>
                        <a:rPr lang="en-US" sz="1800">
                          <a:solidFill>
                            <a:srgbClr val="FF0000"/>
                          </a:solidFill>
                          <a:latin typeface="Arial"/>
                          <a:ea typeface="Times New Roman"/>
                          <a:cs typeface="Times New Roman"/>
                        </a:rPr>
                        <a:t>(9%)</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following</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258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 </a:t>
                      </a:r>
                      <a:r>
                        <a:rPr lang="en-US" sz="1800">
                          <a:solidFill>
                            <a:srgbClr val="FF0000"/>
                          </a:solidFill>
                          <a:latin typeface="Arial"/>
                          <a:ea typeface="Times New Roman"/>
                          <a:cs typeface="Times New Roman"/>
                        </a:rPr>
                        <a:t>(3%)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79 </a:t>
                      </a:r>
                      <a:r>
                        <a:rPr lang="en-US" sz="1800">
                          <a:solidFill>
                            <a:srgbClr val="FF0000"/>
                          </a:solidFill>
                          <a:latin typeface="Arial"/>
                          <a:ea typeface="Times New Roman"/>
                          <a:cs typeface="Times New Roman"/>
                        </a:rPr>
                        <a:t>(31%)</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5  </a:t>
                      </a:r>
                      <a:r>
                        <a:rPr lang="en-US" sz="1800">
                          <a:solidFill>
                            <a:srgbClr val="FF0000"/>
                          </a:solidFill>
                          <a:latin typeface="Arial"/>
                          <a:ea typeface="Times New Roman"/>
                          <a:cs typeface="Times New Roman"/>
                        </a:rPr>
                        <a:t>(2%)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a:latin typeface="Arial"/>
                          <a:ea typeface="Times New Roman"/>
                          <a:cs typeface="Times New Roman"/>
                        </a:rPr>
                        <a:t>secondary to</a:t>
                      </a:r>
                      <a:endParaRPr lang="en-GB" sz="1800" b="1">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936</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72 </a:t>
                      </a:r>
                      <a:r>
                        <a:rPr lang="en-US" sz="1800">
                          <a:solidFill>
                            <a:srgbClr val="FF0000"/>
                          </a:solidFill>
                          <a:latin typeface="Arial"/>
                          <a:ea typeface="Times New Roman"/>
                          <a:cs typeface="Times New Roman"/>
                        </a:rPr>
                        <a:t>(8%)</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23 </a:t>
                      </a:r>
                      <a:r>
                        <a:rPr lang="en-US" sz="1800">
                          <a:solidFill>
                            <a:srgbClr val="FF0000"/>
                          </a:solidFill>
                          <a:latin typeface="Arial"/>
                          <a:ea typeface="Times New Roman"/>
                          <a:cs typeface="Times New Roman"/>
                        </a:rPr>
                        <a:t>(2%)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2 </a:t>
                      </a:r>
                      <a:r>
                        <a:rPr lang="en-US" sz="1800">
                          <a:solidFill>
                            <a:srgbClr val="FF0000"/>
                          </a:solidFill>
                          <a:latin typeface="Arial"/>
                          <a:ea typeface="Times New Roman"/>
                          <a:cs typeface="Times New Roman"/>
                        </a:rPr>
                        <a:t>(0.2%)</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45 </a:t>
                      </a:r>
                      <a:r>
                        <a:rPr lang="en-US" sz="1800">
                          <a:solidFill>
                            <a:srgbClr val="FF0000"/>
                          </a:solidFill>
                          <a:latin typeface="Arial"/>
                          <a:ea typeface="Times New Roman"/>
                          <a:cs typeface="Times New Roman"/>
                        </a:rPr>
                        <a:t>(5%)</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59428">
                <a:tc>
                  <a:txBody>
                    <a:bodyPr/>
                    <a:lstStyle/>
                    <a:p>
                      <a:pPr algn="l">
                        <a:lnSpc>
                          <a:spcPts val="2000"/>
                        </a:lnSpc>
                        <a:spcAft>
                          <a:spcPts val="0"/>
                        </a:spcAft>
                      </a:pPr>
                      <a:r>
                        <a:rPr lang="en-US" sz="1800" b="1" dirty="0">
                          <a:latin typeface="Arial"/>
                          <a:ea typeface="Times New Roman"/>
                          <a:cs typeface="Times New Roman"/>
                        </a:rPr>
                        <a:t>caused by</a:t>
                      </a:r>
                      <a:endParaRPr lang="en-GB" sz="1800" b="1"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60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dirty="0">
                          <a:latin typeface="Arial"/>
                          <a:ea typeface="Times New Roman"/>
                          <a:cs typeface="Times New Roman"/>
                        </a:rPr>
                        <a:t>0 </a:t>
                      </a:r>
                      <a:r>
                        <a:rPr lang="en-US" sz="1800" dirty="0">
                          <a:solidFill>
                            <a:srgbClr val="FF0000"/>
                          </a:solidFill>
                          <a:latin typeface="Arial"/>
                          <a:ea typeface="Times New Roman"/>
                          <a:cs typeface="Times New Roman"/>
                        </a:rPr>
                        <a:t>(0%)</a:t>
                      </a:r>
                      <a:endParaRPr lang="en-GB" sz="1800"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8 </a:t>
                      </a:r>
                      <a:r>
                        <a:rPr lang="en-US" sz="1800">
                          <a:solidFill>
                            <a:srgbClr val="FF0000"/>
                          </a:solidFill>
                          <a:latin typeface="Arial"/>
                          <a:ea typeface="Times New Roman"/>
                          <a:cs typeface="Times New Roman"/>
                        </a:rPr>
                        <a:t>(13%)</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a:latin typeface="Arial"/>
                          <a:ea typeface="Times New Roman"/>
                          <a:cs typeface="Times New Roman"/>
                        </a:rPr>
                        <a:t>0 </a:t>
                      </a:r>
                      <a:r>
                        <a:rPr lang="en-US" sz="1800">
                          <a:solidFill>
                            <a:srgbClr val="FF0000"/>
                          </a:solidFill>
                          <a:latin typeface="Arial"/>
                          <a:ea typeface="Times New Roman"/>
                          <a:cs typeface="Times New Roman"/>
                        </a:rPr>
                        <a:t>(0%)</a:t>
                      </a:r>
                      <a:endParaRPr lang="en-GB" sz="180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2000"/>
                        </a:lnSpc>
                        <a:spcAft>
                          <a:spcPts val="0"/>
                        </a:spcAft>
                      </a:pPr>
                      <a:r>
                        <a:rPr lang="en-US" sz="1800" dirty="0">
                          <a:latin typeface="Arial"/>
                          <a:ea typeface="Times New Roman"/>
                          <a:cs typeface="Times New Roman"/>
                        </a:rPr>
                        <a:t>10 </a:t>
                      </a:r>
                      <a:r>
                        <a:rPr lang="en-US" sz="1800" dirty="0">
                          <a:solidFill>
                            <a:srgbClr val="FF0000"/>
                          </a:solidFill>
                          <a:latin typeface="Arial"/>
                          <a:ea typeface="Times New Roman"/>
                          <a:cs typeface="Times New Roman"/>
                        </a:rPr>
                        <a:t>(17%)</a:t>
                      </a:r>
                      <a:endParaRPr lang="en-GB" sz="1800" dirty="0">
                        <a:latin typeface="Arial"/>
                        <a:ea typeface="Times New Roman"/>
                        <a:cs typeface="Times New Roman"/>
                      </a:endParaRPr>
                    </a:p>
                  </a:txBody>
                  <a:tcPr marL="64647" marR="6464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Problems</a:t>
            </a:r>
            <a:endParaRPr lang="en-GB" dirty="0"/>
          </a:p>
        </p:txBody>
      </p:sp>
      <p:sp>
        <p:nvSpPr>
          <p:cNvPr id="3" name="Content Placeholder 2"/>
          <p:cNvSpPr>
            <a:spLocks noGrp="1"/>
          </p:cNvSpPr>
          <p:nvPr>
            <p:ph idx="1"/>
          </p:nvPr>
        </p:nvSpPr>
        <p:spPr/>
        <p:txBody>
          <a:bodyPr/>
          <a:lstStyle/>
          <a:p>
            <a:r>
              <a:rPr lang="en-GB" dirty="0" smtClean="0"/>
              <a:t>Multiple options for modelling approach (roles existing or new, findings vs. explicit situations)</a:t>
            </a:r>
          </a:p>
          <a:p>
            <a:r>
              <a:rPr lang="en-GB" dirty="0" smtClean="0"/>
              <a:t>Inclusive solutions  (those which tightly couple connective words/phrases with modelling </a:t>
            </a:r>
            <a:r>
              <a:rPr lang="en-GB" dirty="0" smtClean="0"/>
              <a:t>choices) compound </a:t>
            </a:r>
            <a:r>
              <a:rPr lang="en-GB" dirty="0" smtClean="0"/>
              <a:t>inconsistency.</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GB" dirty="0" smtClean="0">
                <a:solidFill>
                  <a:prstClr val="black"/>
                </a:solidFill>
              </a:rPr>
              <a:t>Background ‘Situation’</a:t>
            </a:r>
            <a:endParaRPr lang="en-GB" dirty="0" smtClean="0"/>
          </a:p>
        </p:txBody>
      </p:sp>
      <p:sp>
        <p:nvSpPr>
          <p:cNvPr id="3" name="Content Placeholder 2"/>
          <p:cNvSpPr>
            <a:spLocks noGrp="1"/>
          </p:cNvSpPr>
          <p:nvPr>
            <p:ph idx="1"/>
          </p:nvPr>
        </p:nvSpPr>
        <p:spPr>
          <a:xfrm>
            <a:off x="457200" y="1341438"/>
            <a:ext cx="8229600" cy="4679950"/>
          </a:xfrm>
        </p:spPr>
        <p:txBody>
          <a:bodyPr>
            <a:normAutofit fontScale="92500"/>
          </a:bodyPr>
          <a:lstStyle/>
          <a:p>
            <a:r>
              <a:rPr lang="en-GB" smtClean="0"/>
              <a:t>Is Fallot’s tetralogy a kind of pulmonary stenosis?</a:t>
            </a:r>
          </a:p>
          <a:p>
            <a:endParaRPr lang="en-GB" smtClean="0"/>
          </a:p>
          <a:p>
            <a:endParaRPr lang="en-GB" smtClean="0"/>
          </a:p>
          <a:p>
            <a:endParaRPr lang="en-GB" smtClean="0"/>
          </a:p>
          <a:p>
            <a:endParaRPr lang="en-GB" smtClean="0"/>
          </a:p>
          <a:p>
            <a:endParaRPr lang="en-GB" smtClean="0"/>
          </a:p>
          <a:p>
            <a:r>
              <a:rPr lang="en-GB" smtClean="0"/>
              <a:t>No, it just includes one...</a:t>
            </a:r>
          </a:p>
          <a:p>
            <a:r>
              <a:rPr lang="en-GB" smtClean="0"/>
              <a:t>but SNOMED CT says it is.</a:t>
            </a:r>
          </a:p>
        </p:txBody>
      </p:sp>
      <p:pic>
        <p:nvPicPr>
          <p:cNvPr id="21508" name="Picture 3" descr="fallot.gif"/>
          <p:cNvPicPr>
            <a:picLocks noChangeAspect="1"/>
          </p:cNvPicPr>
          <p:nvPr/>
        </p:nvPicPr>
        <p:blipFill>
          <a:blip r:embed="rId3" cstate="print"/>
          <a:srcRect/>
          <a:stretch>
            <a:fillRect/>
          </a:stretch>
        </p:blipFill>
        <p:spPr bwMode="auto">
          <a:xfrm>
            <a:off x="827088" y="2492375"/>
            <a:ext cx="3933825" cy="2743200"/>
          </a:xfrm>
          <a:prstGeom prst="rect">
            <a:avLst/>
          </a:prstGeom>
          <a:noFill/>
          <a:ln w="9525">
            <a:noFill/>
            <a:miter lim="800000"/>
            <a:headEnd/>
            <a:tailEnd/>
          </a:ln>
        </p:spPr>
      </p:pic>
      <p:pic>
        <p:nvPicPr>
          <p:cNvPr id="5" name="Picture 4" descr="fallot2.bmp"/>
          <p:cNvPicPr>
            <a:picLocks noChangeAspect="1"/>
          </p:cNvPicPr>
          <p:nvPr/>
        </p:nvPicPr>
        <p:blipFill>
          <a:blip r:embed="rId4" cstate="print"/>
          <a:stretch>
            <a:fillRect/>
          </a:stretch>
        </p:blipFill>
        <p:spPr>
          <a:xfrm>
            <a:off x="5651500" y="1900238"/>
            <a:ext cx="3108325" cy="4913312"/>
          </a:xfrm>
          <a:prstGeom prst="rect">
            <a:avLst/>
          </a:prstGeom>
          <a:effectLst>
            <a:outerShdw blurRad="50800" dist="190500" dir="18900000" algn="b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r>
              <a:rPr lang="en-GB" dirty="0" smtClean="0">
                <a:solidFill>
                  <a:prstClr val="black"/>
                </a:solidFill>
              </a:rPr>
              <a:t>Background ‘Situation’</a:t>
            </a:r>
            <a:endParaRPr lang="en-GB" dirty="0" smtClean="0"/>
          </a:p>
        </p:txBody>
      </p:sp>
      <p:sp>
        <p:nvSpPr>
          <p:cNvPr id="22531" name="Content Placeholder 2"/>
          <p:cNvSpPr>
            <a:spLocks noGrp="1"/>
          </p:cNvSpPr>
          <p:nvPr>
            <p:ph idx="1"/>
          </p:nvPr>
        </p:nvSpPr>
        <p:spPr>
          <a:xfrm>
            <a:off x="457200" y="1628775"/>
            <a:ext cx="8229600" cy="4679950"/>
          </a:xfrm>
        </p:spPr>
        <p:txBody>
          <a:bodyPr/>
          <a:lstStyle/>
          <a:p>
            <a:r>
              <a:rPr lang="en-GB" dirty="0" smtClean="0"/>
              <a:t>At least two responses to this.</a:t>
            </a:r>
          </a:p>
          <a:p>
            <a:pPr lvl="1"/>
            <a:r>
              <a:rPr lang="en-GB" dirty="0" smtClean="0"/>
              <a:t>Change SNOMED CT </a:t>
            </a:r>
          </a:p>
          <a:p>
            <a:pPr lvl="1"/>
            <a:r>
              <a:rPr lang="en-GB" dirty="0" smtClean="0"/>
              <a:t>Change the way we think about SNOMED CT</a:t>
            </a:r>
          </a:p>
          <a:p>
            <a:r>
              <a:rPr lang="en-GB" dirty="0" smtClean="0"/>
              <a:t>Latter option being investigated/adopted by IHTSDO/ICD_11 JAG</a:t>
            </a:r>
          </a:p>
        </p:txBody>
      </p:sp>
      <p:pic>
        <p:nvPicPr>
          <p:cNvPr id="5" name="Picture 4" descr="stefandoc.bmp"/>
          <p:cNvPicPr>
            <a:picLocks noChangeAspect="1"/>
          </p:cNvPicPr>
          <p:nvPr/>
        </p:nvPicPr>
        <p:blipFill>
          <a:blip r:embed="rId3" cstate="print"/>
          <a:stretch>
            <a:fillRect/>
          </a:stretch>
        </p:blipFill>
        <p:spPr>
          <a:xfrm>
            <a:off x="1187450" y="4005263"/>
            <a:ext cx="6588125" cy="4929187"/>
          </a:xfrm>
          <a:prstGeom prst="rect">
            <a:avLst/>
          </a:prstGeom>
          <a:effectLst>
            <a:outerShdw blurRad="50800" dist="228600" dir="18900000" algn="b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4" presetClass="path" presetSubtype="0" accel="50000" decel="50000" fill="hold" nodeType="clickEffect">
                                  <p:stCondLst>
                                    <p:cond delay="0"/>
                                  </p:stCondLst>
                                  <p:childTnLst>
                                    <p:animMotion origin="layout" path="M 0 0  L 0 -0.33333  E" pathEditMode="relative" ptsTypes="">
                                      <p:cBhvr>
                                        <p:cTn id="10" dur="2000" fill="hold"/>
                                        <p:tgtEl>
                                          <p:spTgt spid="5"/>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lstStyle/>
          <a:p>
            <a:r>
              <a:rPr lang="en-GB" dirty="0" smtClean="0">
                <a:solidFill>
                  <a:prstClr val="black"/>
                </a:solidFill>
              </a:rPr>
              <a:t>Background (situation)</a:t>
            </a:r>
            <a:endParaRPr lang="en-GB" sz="3200" dirty="0" smtClean="0"/>
          </a:p>
        </p:txBody>
      </p:sp>
      <p:sp>
        <p:nvSpPr>
          <p:cNvPr id="23555" name="Content Placeholder 2"/>
          <p:cNvSpPr>
            <a:spLocks noGrp="1"/>
          </p:cNvSpPr>
          <p:nvPr>
            <p:ph idx="1"/>
          </p:nvPr>
        </p:nvSpPr>
        <p:spPr>
          <a:xfrm>
            <a:off x="457200" y="1628775"/>
            <a:ext cx="8229600" cy="4176713"/>
          </a:xfrm>
        </p:spPr>
        <p:txBody>
          <a:bodyPr>
            <a:normAutofit lnSpcReduction="10000"/>
          </a:bodyPr>
          <a:lstStyle/>
          <a:p>
            <a:r>
              <a:rPr lang="en-GB" dirty="0" smtClean="0"/>
              <a:t>“Should codes be interpreted as representing conditions themselves or the situations in which a patient has those conditions?”</a:t>
            </a:r>
          </a:p>
          <a:p>
            <a:r>
              <a:rPr lang="en-GB" dirty="0" smtClean="0"/>
              <a:t>Paper concludes - situations.</a:t>
            </a:r>
          </a:p>
          <a:p>
            <a:pPr lvl="1"/>
            <a:r>
              <a:rPr lang="en-GB" dirty="0" smtClean="0"/>
              <a:t>SNOMED CT disorder class represents a situation which includes the conditions defined within each role group. (e.g. FT includes PS)</a:t>
            </a:r>
          </a:p>
          <a:p>
            <a:r>
              <a:rPr lang="en-GB" dirty="0" smtClean="0"/>
              <a:t>Will allow a lot of work to proceed without significant (unachievable) reworking of data</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Patterns and “situations”</a:t>
            </a:r>
            <a:endParaRPr lang="en-GB" dirty="0"/>
          </a:p>
        </p:txBody>
      </p:sp>
      <p:sp>
        <p:nvSpPr>
          <p:cNvPr id="3" name="Content Placeholder 2"/>
          <p:cNvSpPr>
            <a:spLocks noGrp="1"/>
          </p:cNvSpPr>
          <p:nvPr>
            <p:ph idx="1"/>
          </p:nvPr>
        </p:nvSpPr>
        <p:spPr/>
        <p:txBody>
          <a:bodyPr>
            <a:normAutofit/>
          </a:bodyPr>
          <a:lstStyle/>
          <a:p>
            <a:r>
              <a:rPr lang="en-GB" dirty="0" smtClean="0"/>
              <a:t>patterns are based on the assumption that all SNOMED CT finding and disease concepts are situations</a:t>
            </a:r>
            <a:r>
              <a:rPr lang="en-GB" baseline="30000" dirty="0" smtClean="0"/>
              <a:t>,</a:t>
            </a:r>
            <a:r>
              <a:rPr lang="en-GB" dirty="0" smtClean="0"/>
              <a:t>. </a:t>
            </a:r>
          </a:p>
          <a:p>
            <a:r>
              <a:rPr lang="en-GB" dirty="0" smtClean="0"/>
              <a:t>An </a:t>
            </a:r>
            <a:r>
              <a:rPr lang="en-GB" dirty="0" err="1" smtClean="0"/>
              <a:t>X_Situation</a:t>
            </a:r>
            <a:r>
              <a:rPr lang="en-GB" dirty="0" smtClean="0"/>
              <a:t> is a situation during which an </a:t>
            </a:r>
            <a:r>
              <a:rPr lang="en-GB" dirty="0" err="1" smtClean="0"/>
              <a:t>X_condition</a:t>
            </a:r>
            <a:r>
              <a:rPr lang="en-GB" dirty="0" smtClean="0"/>
              <a:t> is completely present.</a:t>
            </a:r>
          </a:p>
          <a:p>
            <a:pPr lvl="1"/>
            <a:r>
              <a:rPr lang="en-GB" dirty="0" smtClean="0"/>
              <a:t>If a patient has constant headache today from 6am to 11pm, this period of his life is a Headache situation.</a:t>
            </a:r>
          </a:p>
          <a:p>
            <a:endParaRPr lang="en-GB"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713</TotalTime>
  <Words>2022</Words>
  <Application>Microsoft Office PowerPoint</Application>
  <PresentationFormat>On-screen Show (4:3)</PresentationFormat>
  <Paragraphs>277</Paragraphs>
  <Slides>27</Slides>
  <Notes>24</Notes>
  <HiddenSlides>0</HiddenSlides>
  <MMClips>0</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IHTSDO ECE project group X with Y patterns proposal</vt:lpstr>
      <vt:lpstr>Outline</vt:lpstr>
      <vt:lpstr>Background X with Y</vt:lpstr>
      <vt:lpstr>Background X with Y</vt:lpstr>
      <vt:lpstr>Problems</vt:lpstr>
      <vt:lpstr>Background ‘Situation’</vt:lpstr>
      <vt:lpstr>Background ‘Situation’</vt:lpstr>
      <vt:lpstr>Background (situation)</vt:lpstr>
      <vt:lpstr>Patterns and “situations”</vt:lpstr>
      <vt:lpstr>Summary of patterns</vt:lpstr>
      <vt:lpstr>Or strictly_speaking...</vt:lpstr>
      <vt:lpstr>1: X_Sit with Y_Sit ()</vt:lpstr>
      <vt:lpstr>2: X due_to Y</vt:lpstr>
      <vt:lpstr>X due_to Y</vt:lpstr>
      <vt:lpstr>X due_to Y</vt:lpstr>
      <vt:lpstr>X after Y</vt:lpstr>
      <vt:lpstr>3: X co_occurrent and due to Y</vt:lpstr>
      <vt:lpstr>X co_occurrent and due to Y</vt:lpstr>
      <vt:lpstr>X co_occurrent and due to Y</vt:lpstr>
      <vt:lpstr>X co_occurrent and due to Y</vt:lpstr>
      <vt:lpstr>190329007 Diabetes mellitus with hyperosmolar coma </vt:lpstr>
      <vt:lpstr>190329007 Diabetes mellitus with hyperosmolar coma</vt:lpstr>
      <vt:lpstr>X caused by Y...</vt:lpstr>
      <vt:lpstr>Causative agent attribute</vt:lpstr>
      <vt:lpstr>X caused by Y...</vt:lpstr>
      <vt:lpstr>X caused by Y...</vt:lpstr>
      <vt:lpstr>Summary of patterns (again)</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IHTSDO ECE project group X with Y patterns proposal</dc:title>
  <dc:creator/>
  <cp:lastModifiedBy>edch</cp:lastModifiedBy>
  <cp:revision>13</cp:revision>
  <dcterms:created xsi:type="dcterms:W3CDTF">2006-08-16T00:00:00Z</dcterms:created>
  <dcterms:modified xsi:type="dcterms:W3CDTF">2013-10-09T12:00:07Z</dcterms:modified>
</cp:coreProperties>
</file>