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" y="1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76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395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03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3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687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48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2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0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1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561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47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80D69-1B23-463C-A918-BDA0A8515AD5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0B0A3-3D5E-40C6-9E24-409818013BC5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2272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352926" y="1122363"/>
            <a:ext cx="11486148" cy="2387600"/>
          </a:xfrm>
        </p:spPr>
        <p:txBody>
          <a:bodyPr>
            <a:noAutofit/>
          </a:bodyPr>
          <a:lstStyle/>
          <a:p>
            <a:r>
              <a:rPr lang="de-AT" sz="4400" b="1" dirty="0" smtClean="0"/>
              <a:t>Automatische parallelisierte SNOMED-CT- </a:t>
            </a:r>
            <a:r>
              <a:rPr lang="de-AT" sz="4400" b="1" dirty="0" err="1" smtClean="0"/>
              <a:t>Termübersetzungen</a:t>
            </a:r>
            <a:r>
              <a:rPr lang="de-AT" sz="4400" b="1" dirty="0" smtClean="0"/>
              <a:t> des Master Value Catalogue</a:t>
            </a:r>
            <a:r>
              <a:rPr lang="de-AT" sz="4400" dirty="0" smtClean="0"/>
              <a:t/>
            </a:r>
            <a:br>
              <a:rPr lang="de-AT" sz="4400" dirty="0" smtClean="0"/>
            </a:br>
            <a:r>
              <a:rPr lang="de-AT" sz="4400" dirty="0" smtClean="0"/>
              <a:t/>
            </a:r>
            <a:br>
              <a:rPr lang="de-AT" sz="4400" dirty="0" smtClean="0"/>
            </a:br>
            <a:r>
              <a:rPr lang="de-AT" sz="4400" dirty="0" smtClean="0"/>
              <a:t>Ergebnisse der 1. Validierung</a:t>
            </a:r>
            <a:endParaRPr lang="de-AT" sz="4400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>
          <a:xfrm>
            <a:off x="1524000" y="4676858"/>
            <a:ext cx="9144000" cy="1655762"/>
          </a:xfrm>
        </p:spPr>
        <p:txBody>
          <a:bodyPr/>
          <a:lstStyle/>
          <a:p>
            <a:r>
              <a:rPr lang="de-AT" dirty="0" smtClean="0"/>
              <a:t>Andrea </a:t>
            </a:r>
            <a:r>
              <a:rPr lang="de-AT" dirty="0" err="1" smtClean="0"/>
              <a:t>Prunotto</a:t>
            </a:r>
            <a:r>
              <a:rPr lang="de-AT" dirty="0" smtClean="0"/>
              <a:t>, Universität Freiburg</a:t>
            </a:r>
          </a:p>
          <a:p>
            <a:r>
              <a:rPr lang="de-AT" dirty="0" smtClean="0"/>
              <a:t>Stefan Schulz, Medizinische Universität Graz</a:t>
            </a:r>
          </a:p>
          <a:p>
            <a:r>
              <a:rPr lang="de-AT" dirty="0" smtClean="0"/>
              <a:t>Martin </a:t>
            </a:r>
            <a:r>
              <a:rPr lang="de-AT" dirty="0" err="1" smtClean="0"/>
              <a:t>Boeker</a:t>
            </a:r>
            <a:r>
              <a:rPr lang="de-AT" dirty="0" smtClean="0"/>
              <a:t>, TU München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71561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13892" cy="1325563"/>
          </a:xfrm>
        </p:spPr>
        <p:txBody>
          <a:bodyPr>
            <a:normAutofit/>
          </a:bodyPr>
          <a:lstStyle/>
          <a:p>
            <a:r>
              <a:rPr lang="de-AT" sz="4000" dirty="0" smtClean="0"/>
              <a:t>Validierung der automatischen </a:t>
            </a:r>
            <a:r>
              <a:rPr lang="de-AT" sz="4000" dirty="0" err="1" smtClean="0"/>
              <a:t>Termübersetzungen</a:t>
            </a:r>
            <a:endParaRPr lang="de-AT" sz="4000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586951"/>
              </p:ext>
            </p:extLst>
          </p:nvPr>
        </p:nvGraphicFramePr>
        <p:xfrm>
          <a:off x="838200" y="3630835"/>
          <a:ext cx="7286468" cy="286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1814">
                  <a:extLst>
                    <a:ext uri="{9D8B030D-6E8A-4147-A177-3AD203B41FA5}">
                      <a16:colId xmlns:a16="http://schemas.microsoft.com/office/drawing/2014/main" val="4269023161"/>
                    </a:ext>
                  </a:extLst>
                </a:gridCol>
                <a:gridCol w="2466819">
                  <a:extLst>
                    <a:ext uri="{9D8B030D-6E8A-4147-A177-3AD203B41FA5}">
                      <a16:colId xmlns:a16="http://schemas.microsoft.com/office/drawing/2014/main" val="2285651122"/>
                    </a:ext>
                  </a:extLst>
                </a:gridCol>
                <a:gridCol w="1424065">
                  <a:extLst>
                    <a:ext uri="{9D8B030D-6E8A-4147-A177-3AD203B41FA5}">
                      <a16:colId xmlns:a16="http://schemas.microsoft.com/office/drawing/2014/main" val="958488271"/>
                    </a:ext>
                  </a:extLst>
                </a:gridCol>
                <a:gridCol w="1873770">
                  <a:extLst>
                    <a:ext uri="{9D8B030D-6E8A-4147-A177-3AD203B41FA5}">
                      <a16:colId xmlns:a16="http://schemas.microsoft.com/office/drawing/2014/main" val="449394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SNOMED ID + </a:t>
                      </a:r>
                      <a:r>
                        <a:rPr lang="de-AT" b="1" baseline="0" dirty="0" smtClean="0"/>
                        <a:t>Vorzugsterm</a:t>
                      </a:r>
                      <a:endParaRPr lang="de-AT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Übersetzungs-</a:t>
                      </a:r>
                      <a:br>
                        <a:rPr lang="de-AT" b="1" dirty="0" smtClean="0"/>
                      </a:br>
                      <a:r>
                        <a:rPr lang="de-AT" b="1" dirty="0" err="1" smtClean="0"/>
                        <a:t>kandidaten</a:t>
                      </a:r>
                      <a:endParaRPr lang="de-AT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Überein-stimmungen</a:t>
                      </a:r>
                      <a:endParaRPr lang="de-AT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Unterschiedliche</a:t>
                      </a:r>
                      <a:r>
                        <a:rPr lang="de-AT" b="1" baseline="0" dirty="0" smtClean="0"/>
                        <a:t> Kandidaten</a:t>
                      </a:r>
                      <a:endParaRPr lang="de-AT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007753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r>
                        <a:rPr lang="de-AT" dirty="0" smtClean="0"/>
                        <a:t>11466000</a:t>
                      </a:r>
                      <a:br>
                        <a:rPr lang="de-AT" dirty="0" smtClean="0"/>
                      </a:br>
                      <a:r>
                        <a:rPr lang="de-AT" dirty="0" err="1" smtClean="0"/>
                        <a:t>Caesarian</a:t>
                      </a:r>
                      <a:r>
                        <a:rPr lang="de-AT" baseline="0" dirty="0" smtClean="0"/>
                        <a:t/>
                      </a:r>
                      <a:br>
                        <a:rPr lang="de-AT" baseline="0" dirty="0" smtClean="0"/>
                      </a:br>
                      <a:r>
                        <a:rPr lang="de-AT" baseline="0" dirty="0" err="1" smtClean="0"/>
                        <a:t>section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dirty="0" smtClean="0"/>
                        <a:t>Kaiserschnitt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91</a:t>
                      </a:r>
                      <a:endParaRPr lang="de-AT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de-AT" dirty="0" smtClean="0"/>
                    </a:p>
                    <a:p>
                      <a:pPr algn="ctr"/>
                      <a:endParaRPr lang="de-AT" dirty="0" smtClean="0"/>
                    </a:p>
                    <a:p>
                      <a:pPr algn="ctr"/>
                      <a:r>
                        <a:rPr lang="de-AT" dirty="0" smtClean="0"/>
                        <a:t>22</a:t>
                      </a:r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8664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dirty="0" smtClean="0"/>
                        <a:t>C-Sektionsbetrieb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6</a:t>
                      </a:r>
                      <a:endParaRPr lang="de-A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6969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dirty="0" smtClean="0"/>
                        <a:t>Kaiserschnittentbindung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4</a:t>
                      </a:r>
                      <a:endParaRPr lang="de-A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199247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AT" dirty="0" smtClean="0"/>
                        <a:t>Sectio </a:t>
                      </a:r>
                      <a:r>
                        <a:rPr lang="de-AT" dirty="0" err="1" smtClean="0"/>
                        <a:t>caesarea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4</a:t>
                      </a:r>
                      <a:endParaRPr lang="de-A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3091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Sectio </a:t>
                      </a:r>
                      <a:r>
                        <a:rPr lang="de-AT" dirty="0" err="1" smtClean="0"/>
                        <a:t>cesarea</a:t>
                      </a:r>
                      <a:endParaRPr lang="de-AT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4</a:t>
                      </a:r>
                      <a:endParaRPr lang="de-A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5758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…</a:t>
                      </a:r>
                      <a:endParaRPr lang="de-A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005543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969477"/>
              </p:ext>
            </p:extLst>
          </p:nvPr>
        </p:nvGraphicFramePr>
        <p:xfrm>
          <a:off x="9099029" y="3630835"/>
          <a:ext cx="2074073" cy="286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4073">
                  <a:extLst>
                    <a:ext uri="{9D8B030D-6E8A-4147-A177-3AD203B41FA5}">
                      <a16:colId xmlns:a16="http://schemas.microsoft.com/office/drawing/2014/main" val="4269023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Gold</a:t>
                      </a:r>
                      <a:r>
                        <a:rPr lang="de-AT" b="1" baseline="0" dirty="0" smtClean="0"/>
                        <a:t> </a:t>
                      </a:r>
                      <a:br>
                        <a:rPr lang="de-AT" b="1" baseline="0" dirty="0" smtClean="0"/>
                      </a:br>
                      <a:r>
                        <a:rPr lang="de-AT" b="1" baseline="0" dirty="0" smtClean="0"/>
                        <a:t>Standard</a:t>
                      </a:r>
                      <a:endParaRPr lang="de-AT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007753"/>
                  </a:ext>
                </a:extLst>
              </a:tr>
              <a:tr h="1854200">
                <a:tc>
                  <a:txBody>
                    <a:bodyPr/>
                    <a:lstStyle/>
                    <a:p>
                      <a:r>
                        <a:rPr lang="de-AT" dirty="0" smtClean="0"/>
                        <a:t>Schnittentbindung</a:t>
                      </a:r>
                    </a:p>
                    <a:p>
                      <a:r>
                        <a:rPr lang="de-AT" dirty="0" smtClean="0"/>
                        <a:t>Sectio</a:t>
                      </a:r>
                    </a:p>
                    <a:p>
                      <a:r>
                        <a:rPr lang="de-AT" dirty="0" smtClean="0"/>
                        <a:t>Kaiserschnitt</a:t>
                      </a:r>
                      <a:br>
                        <a:rPr lang="de-AT" dirty="0" smtClean="0"/>
                      </a:br>
                      <a:r>
                        <a:rPr lang="de-AT" dirty="0" err="1" smtClean="0"/>
                        <a:t>Sektio</a:t>
                      </a:r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7866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A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005543"/>
                  </a:ext>
                </a:extLst>
              </a:tr>
            </a:tbl>
          </a:graphicData>
        </a:graphic>
      </p:graphicFrame>
      <p:sp>
        <p:nvSpPr>
          <p:cNvPr id="10" name="Gleichschenkliges Dreieck 9"/>
          <p:cNvSpPr/>
          <p:nvPr/>
        </p:nvSpPr>
        <p:spPr>
          <a:xfrm flipV="1">
            <a:off x="3622979" y="2991094"/>
            <a:ext cx="2218544" cy="40793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1" name="Gleichschenkliges Dreieck 10"/>
          <p:cNvSpPr/>
          <p:nvPr/>
        </p:nvSpPr>
        <p:spPr>
          <a:xfrm flipV="1">
            <a:off x="8954558" y="2991093"/>
            <a:ext cx="2218544" cy="407935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12" name="Rechteck 11"/>
          <p:cNvSpPr/>
          <p:nvPr/>
        </p:nvSpPr>
        <p:spPr>
          <a:xfrm>
            <a:off x="1962820" y="164841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AT" b="1" dirty="0" err="1" smtClean="0">
                <a:solidFill>
                  <a:srgbClr val="FF0000"/>
                </a:solidFill>
              </a:rPr>
              <a:t>Caesarian</a:t>
            </a:r>
            <a:r>
              <a:rPr lang="de-AT" b="1" dirty="0" smtClean="0">
                <a:solidFill>
                  <a:srgbClr val="FF0000"/>
                </a:solidFill>
              </a:rPr>
              <a:t> </a:t>
            </a:r>
            <a:r>
              <a:rPr lang="de-AT" b="1" baseline="0" dirty="0" err="1" smtClean="0">
                <a:solidFill>
                  <a:srgbClr val="FF0000"/>
                </a:solidFill>
              </a:rPr>
              <a:t>section</a:t>
            </a:r>
            <a:r>
              <a:rPr lang="de-AT" b="1" baseline="0" dirty="0" smtClean="0"/>
              <a:t>, </a:t>
            </a:r>
            <a:r>
              <a:rPr lang="de-AT" b="1" dirty="0" err="1" smtClean="0">
                <a:solidFill>
                  <a:schemeClr val="accent4">
                    <a:lumMod val="75000"/>
                  </a:schemeClr>
                </a:solidFill>
              </a:rPr>
              <a:t>operación</a:t>
            </a:r>
            <a:r>
              <a:rPr lang="de-AT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de-AT" b="1" dirty="0" err="1" smtClean="0">
                <a:solidFill>
                  <a:schemeClr val="accent4">
                    <a:lumMod val="75000"/>
                  </a:schemeClr>
                </a:solidFill>
              </a:rPr>
              <a:t>cesárea</a:t>
            </a:r>
            <a:r>
              <a:rPr lang="de-AT" b="1" dirty="0" smtClean="0"/>
              <a:t>, </a:t>
            </a:r>
            <a:r>
              <a:rPr lang="de-AT" b="1" dirty="0" err="1" smtClean="0">
                <a:solidFill>
                  <a:srgbClr val="00B0F0"/>
                </a:solidFill>
              </a:rPr>
              <a:t>kejsarsnitt</a:t>
            </a:r>
            <a:r>
              <a:rPr lang="de-AT" b="1" dirty="0" smtClean="0"/>
              <a:t>, </a:t>
            </a:r>
            <a:r>
              <a:rPr lang="de-AT" b="1" dirty="0" err="1" smtClean="0">
                <a:solidFill>
                  <a:schemeClr val="accent1">
                    <a:lumMod val="75000"/>
                  </a:schemeClr>
                </a:solidFill>
              </a:rPr>
              <a:t>césarienne</a:t>
            </a:r>
            <a:r>
              <a:rPr lang="de-AT" b="1" dirty="0" smtClean="0"/>
              <a:t> </a:t>
            </a:r>
          </a:p>
          <a:p>
            <a:endParaRPr lang="de-AT" dirty="0" smtClean="0"/>
          </a:p>
          <a:p>
            <a:endParaRPr lang="de-AT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820" y="2086550"/>
            <a:ext cx="1952625" cy="55245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365" y="2077949"/>
            <a:ext cx="614675" cy="608903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608" y="2142956"/>
            <a:ext cx="1201321" cy="478887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7497" y="2014034"/>
            <a:ext cx="573998" cy="653562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4921" y="1660708"/>
            <a:ext cx="1046472" cy="850259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9991393" y="1634481"/>
            <a:ext cx="16247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b="1" dirty="0" smtClean="0">
                <a:solidFill>
                  <a:schemeClr val="accent6">
                    <a:lumMod val="50000"/>
                  </a:schemeClr>
                </a:solidFill>
              </a:rPr>
              <a:t>SNOMED</a:t>
            </a:r>
            <a:br>
              <a:rPr lang="de-AT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AT" b="1" dirty="0" smtClean="0">
                <a:solidFill>
                  <a:schemeClr val="accent6">
                    <a:lumMod val="50000"/>
                  </a:schemeClr>
                </a:solidFill>
              </a:rPr>
              <a:t>INTERFACE</a:t>
            </a:r>
            <a:br>
              <a:rPr lang="de-AT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de-AT" b="1" dirty="0" smtClean="0">
                <a:solidFill>
                  <a:schemeClr val="accent6">
                    <a:lumMod val="50000"/>
                  </a:schemeClr>
                </a:solidFill>
              </a:rPr>
              <a:t>TERMINOLOGY</a:t>
            </a:r>
            <a:endParaRPr lang="de-AT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9022134" y="2587791"/>
            <a:ext cx="2225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b="1" dirty="0" smtClean="0"/>
              <a:t>Manuelle Validierung</a:t>
            </a:r>
            <a:endParaRPr lang="de-AT" dirty="0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1236869" y="2510967"/>
            <a:ext cx="841680" cy="991392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1658212"/>
            <a:ext cx="21194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dirty="0" smtClean="0"/>
              <a:t>Multilingualer Input:</a:t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Multiple ML-</a:t>
            </a:r>
            <a:r>
              <a:rPr lang="de-AT" dirty="0" err="1" smtClean="0"/>
              <a:t>Engines</a:t>
            </a:r>
            <a:endParaRPr lang="de-AT" dirty="0"/>
          </a:p>
        </p:txBody>
      </p:sp>
      <p:sp>
        <p:nvSpPr>
          <p:cNvPr id="3" name="Rechteck 2"/>
          <p:cNvSpPr/>
          <p:nvPr/>
        </p:nvSpPr>
        <p:spPr>
          <a:xfrm>
            <a:off x="5729303" y="3036847"/>
            <a:ext cx="1948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dirty="0" smtClean="0"/>
              <a:t>„Mehrheitsvotum“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07583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Gegenstand der Validierung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Master Value Catalogue mit Anzahl der SNOMED-Codes</a:t>
            </a:r>
          </a:p>
          <a:p>
            <a:pPr lvl="1"/>
            <a:r>
              <a:rPr lang="de-AT" dirty="0" smtClean="0"/>
              <a:t>Allergene: 158</a:t>
            </a:r>
          </a:p>
          <a:p>
            <a:pPr lvl="1"/>
            <a:r>
              <a:rPr lang="de-AT" dirty="0" smtClean="0"/>
              <a:t>Allergische </a:t>
            </a:r>
            <a:r>
              <a:rPr lang="de-AT" dirty="0" smtClean="0"/>
              <a:t>Reaktionen:  68</a:t>
            </a:r>
            <a:endParaRPr lang="de-AT" dirty="0" smtClean="0"/>
          </a:p>
          <a:p>
            <a:pPr lvl="1"/>
            <a:r>
              <a:rPr lang="de-AT" dirty="0" smtClean="0"/>
              <a:t>Geräte: 100</a:t>
            </a:r>
          </a:p>
          <a:p>
            <a:pPr lvl="1"/>
            <a:r>
              <a:rPr lang="de-AT" dirty="0" smtClean="0"/>
              <a:t>Impfstoffe: 75</a:t>
            </a:r>
          </a:p>
          <a:p>
            <a:pPr lvl="1"/>
            <a:r>
              <a:rPr lang="de-AT" dirty="0" smtClean="0"/>
              <a:t>Prozeduren: 622</a:t>
            </a:r>
          </a:p>
          <a:p>
            <a:pPr lvl="1"/>
            <a:r>
              <a:rPr lang="de-AT" dirty="0" smtClean="0"/>
              <a:t>Informationen zu Impfstoffen (KBV): 68</a:t>
            </a:r>
          </a:p>
          <a:p>
            <a:pPr lvl="1"/>
            <a:r>
              <a:rPr lang="de-AT" dirty="0" smtClean="0"/>
              <a:t>Sonstige: 59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8336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Erste Ergebnisse (mit Vorbehalt)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4521297"/>
            <a:ext cx="10515600" cy="16362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AT" sz="2000" dirty="0" smtClean="0">
                <a:solidFill>
                  <a:srgbClr val="FF0000"/>
                </a:solidFill>
              </a:rPr>
              <a:t>manuelle Durchsicht einer kleinen Stichprobe () der nicht </a:t>
            </a:r>
            <a:r>
              <a:rPr lang="de-AT" sz="2000" dirty="0" err="1" smtClean="0">
                <a:solidFill>
                  <a:srgbClr val="FF0000"/>
                </a:solidFill>
              </a:rPr>
              <a:t>matchenden</a:t>
            </a:r>
            <a:r>
              <a:rPr lang="de-AT" sz="2000" dirty="0" smtClean="0">
                <a:solidFill>
                  <a:srgbClr val="FF0000"/>
                </a:solidFill>
              </a:rPr>
              <a:t> (nicht im Goldstandard vorhandenen) Matches vom Rang 1 – 3 (entsprechend 39%): </a:t>
            </a:r>
            <a:br>
              <a:rPr lang="de-AT" sz="2000" dirty="0" smtClean="0">
                <a:solidFill>
                  <a:srgbClr val="FF0000"/>
                </a:solidFill>
              </a:rPr>
            </a:br>
            <a:r>
              <a:rPr lang="de-AT" sz="2000" dirty="0" smtClean="0">
                <a:solidFill>
                  <a:srgbClr val="FF0000"/>
                </a:solidFill>
              </a:rPr>
              <a:t>als Übersetzung geeignet: 		56%</a:t>
            </a:r>
            <a:br>
              <a:rPr lang="de-AT" sz="2000" dirty="0" smtClean="0">
                <a:solidFill>
                  <a:srgbClr val="FF0000"/>
                </a:solidFill>
              </a:rPr>
            </a:br>
            <a:r>
              <a:rPr lang="de-AT" sz="2000" dirty="0" smtClean="0">
                <a:solidFill>
                  <a:srgbClr val="FF0000"/>
                </a:solidFill>
              </a:rPr>
              <a:t>nicht geeignet / falsch: 		44%</a:t>
            </a:r>
          </a:p>
          <a:p>
            <a:pPr marL="0" indent="0">
              <a:buNone/>
            </a:pPr>
            <a:r>
              <a:rPr lang="de-AT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22% zusätzlich, also: 		61% + 22% = </a:t>
            </a:r>
            <a:r>
              <a:rPr lang="de-AT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83% der ersten drei Übersetzungskandidaten korrekt</a:t>
            </a:r>
            <a:endParaRPr lang="de-AT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396412"/>
              </p:ext>
            </p:extLst>
          </p:nvPr>
        </p:nvGraphicFramePr>
        <p:xfrm>
          <a:off x="838201" y="1572125"/>
          <a:ext cx="10515600" cy="2560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961261">
                  <a:extLst>
                    <a:ext uri="{9D8B030D-6E8A-4147-A177-3AD203B41FA5}">
                      <a16:colId xmlns:a16="http://schemas.microsoft.com/office/drawing/2014/main" val="2285651122"/>
                    </a:ext>
                  </a:extLst>
                </a:gridCol>
                <a:gridCol w="4554339">
                  <a:extLst>
                    <a:ext uri="{9D8B030D-6E8A-4147-A177-3AD203B41FA5}">
                      <a16:colId xmlns:a16="http://schemas.microsoft.com/office/drawing/2014/main" val="958488271"/>
                    </a:ext>
                  </a:extLst>
                </a:gridCol>
              </a:tblGrid>
              <a:tr h="365439"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Getestete </a:t>
                      </a:r>
                      <a:r>
                        <a:rPr lang="de-AT" b="1" dirty="0" smtClean="0"/>
                        <a:t>Übersetzungskandidaten nach </a:t>
                      </a:r>
                      <a:r>
                        <a:rPr lang="de-AT" b="1" dirty="0" smtClean="0"/>
                        <a:t>Rang</a:t>
                      </a:r>
                      <a:endParaRPr lang="de-AT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b="1" dirty="0" smtClean="0"/>
                        <a:t>Recall (</a:t>
                      </a:r>
                      <a:r>
                        <a:rPr lang="de-AT" b="1" dirty="0" smtClean="0"/>
                        <a:t>in Goldstandard vorhanden)</a:t>
                      </a:r>
                      <a:endParaRPr lang="de-AT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007753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r>
                        <a:rPr lang="de-AT" dirty="0" smtClean="0"/>
                        <a:t>1.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49%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7866430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r>
                        <a:rPr lang="de-AT" dirty="0" smtClean="0"/>
                        <a:t>2.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24%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696970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r>
                        <a:rPr lang="de-AT" dirty="0" smtClean="0"/>
                        <a:t>3.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15%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1992475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de-AT" dirty="0" smtClean="0"/>
                        <a:t>1. </a:t>
                      </a:r>
                      <a:r>
                        <a:rPr lang="de-AT" dirty="0" smtClean="0"/>
                        <a:t>oder 2</a:t>
                      </a:r>
                      <a:r>
                        <a:rPr lang="de-AT" dirty="0" smtClean="0"/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57%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309165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de-AT" dirty="0" smtClean="0">
                          <a:solidFill>
                            <a:srgbClr val="FF0000"/>
                          </a:solidFill>
                        </a:rPr>
                        <a:t>. oder 2. oder 3</a:t>
                      </a:r>
                      <a:r>
                        <a:rPr lang="de-AT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>
                          <a:solidFill>
                            <a:srgbClr val="FF0000"/>
                          </a:solidFill>
                        </a:rPr>
                        <a:t>61%</a:t>
                      </a:r>
                      <a:endParaRPr lang="de-AT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5758454"/>
                  </a:ext>
                </a:extLst>
              </a:tr>
              <a:tr h="3654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dirty="0" smtClean="0"/>
                        <a:t>Mindestens einer</a:t>
                      </a:r>
                      <a:endParaRPr lang="de-AT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AT" dirty="0" smtClean="0"/>
                        <a:t>74%</a:t>
                      </a:r>
                      <a:endParaRPr lang="de-A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05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975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Nächste Schritte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4"/>
            <a:ext cx="4603333" cy="5032375"/>
          </a:xfrm>
        </p:spPr>
        <p:txBody>
          <a:bodyPr>
            <a:normAutofit/>
          </a:bodyPr>
          <a:lstStyle/>
          <a:p>
            <a:r>
              <a:rPr lang="de-AT" dirty="0" smtClean="0"/>
              <a:t>Goldstandard zu Starter Set</a:t>
            </a:r>
            <a:br>
              <a:rPr lang="de-AT" dirty="0" smtClean="0"/>
            </a:br>
            <a:r>
              <a:rPr lang="de-AT" dirty="0" smtClean="0"/>
              <a:t>(von Medizinstudenten der </a:t>
            </a:r>
            <a:br>
              <a:rPr lang="de-AT" dirty="0" smtClean="0"/>
            </a:br>
            <a:r>
              <a:rPr lang="de-AT" dirty="0" smtClean="0"/>
              <a:t> </a:t>
            </a:r>
            <a:r>
              <a:rPr lang="de-AT" dirty="0" err="1" smtClean="0"/>
              <a:t>Meduni</a:t>
            </a:r>
            <a:r>
              <a:rPr lang="de-AT" dirty="0" smtClean="0"/>
              <a:t> Graz)</a:t>
            </a:r>
          </a:p>
          <a:p>
            <a:r>
              <a:rPr lang="de-AT" dirty="0" smtClean="0"/>
              <a:t>Weitere Optimierung der maschinellen Übersetzung</a:t>
            </a:r>
          </a:p>
          <a:p>
            <a:r>
              <a:rPr lang="de-AT" dirty="0" smtClean="0"/>
              <a:t>Organisatorische Einbindung in Übersetzungsworkflow</a:t>
            </a:r>
          </a:p>
          <a:p>
            <a:r>
              <a:rPr lang="de-AT" dirty="0" smtClean="0"/>
              <a:t>Bereinigung von Übersetzungskandidaten durch webbasiertes Validationstool 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533" y="1027906"/>
            <a:ext cx="6750467" cy="533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1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</Words>
  <Application>Microsoft Office PowerPoint</Application>
  <PresentationFormat>Breitbild</PresentationFormat>
  <Paragraphs>65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</vt:lpstr>
      <vt:lpstr>Automatische parallelisierte SNOMED-CT- Termübersetzungen des Master Value Catalogue  Ergebnisse der 1. Validierung</vt:lpstr>
      <vt:lpstr>Validierung der automatischen Termübersetzungen</vt:lpstr>
      <vt:lpstr>Gegenstand der Validierung</vt:lpstr>
      <vt:lpstr>Erste Ergebnisse (mit Vorbehalt)</vt:lpstr>
      <vt:lpstr>Nächste Schritte</vt:lpstr>
    </vt:vector>
  </TitlesOfParts>
  <Company>Medizinische Universitaet Graz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Validierung der automatischen Termübersetzungen</dc:title>
  <dc:creator>Stefan Schulz</dc:creator>
  <cp:lastModifiedBy>Stefan Schulz</cp:lastModifiedBy>
  <cp:revision>19</cp:revision>
  <dcterms:created xsi:type="dcterms:W3CDTF">2021-03-02T10:28:32Z</dcterms:created>
  <dcterms:modified xsi:type="dcterms:W3CDTF">2021-03-02T13:47:30Z</dcterms:modified>
</cp:coreProperties>
</file>