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</p:sldIdLst>
  <p:sldSz cy="6858000" cx="9144000"/>
  <p:notesSz cx="9144000" cy="6858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schemas.openxmlformats.org/officeDocument/2006/relationships/slide" Target="slides/slide18.xml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5179482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5179482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7" name="Shape 57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1" name="Shape 111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7" name="Shape 117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3" name="Shape 123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9" name="Shape 129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5" name="Shape 135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1" name="Shape 141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7" name="Shape 147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3" name="Shape 153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9" name="Shape 159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5" name="Shape 165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3" name="Shape 63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9" name="Shape 69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5" name="Shape 75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1" name="Shape 81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7" name="Shape 87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3" name="Shape 93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9" name="Shape 99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idx="1" type="body"/>
          </p:nvPr>
        </p:nvSpPr>
        <p:spPr>
          <a:xfrm>
            <a:off x="914400" y="3257550"/>
            <a:ext cx="7315200" cy="3086098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5" name="Shape 105"/>
          <p:cNvSpPr/>
          <p:nvPr>
            <p:ph idx="2" type="sldImg"/>
          </p:nvPr>
        </p:nvSpPr>
        <p:spPr>
          <a:xfrm>
            <a:off x="2857500" y="514350"/>
            <a:ext cx="3429000" cy="2571749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02.png"/><Relationship Id="rId3" Type="http://schemas.openxmlformats.org/officeDocument/2006/relationships/image" Target="../media/image0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0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hape 15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cap="flat" cmpd="sng" w="9525">
            <a:solidFill>
              <a:srgbClr val="229BB8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" name="Shape 16"/>
          <p:cNvSpPr txBox="1"/>
          <p:nvPr>
            <p:ph type="ctrTitle"/>
          </p:nvPr>
        </p:nvSpPr>
        <p:spPr>
          <a:xfrm>
            <a:off x="685800" y="2143116"/>
            <a:ext cx="7772400" cy="147002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Font typeface="Arial"/>
              <a:buNone/>
              <a:defRPr b="0" i="0" sz="36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Font typeface="Arial"/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" type="subTitle"/>
          </p:nvPr>
        </p:nvSpPr>
        <p:spPr>
          <a:xfrm>
            <a:off x="685800" y="3895401"/>
            <a:ext cx="6400799" cy="146952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b="0" i="0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57150" lvl="1" marL="74295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SzPct val="100000"/>
              <a:buFont typeface="Arial"/>
              <a:buChar char="▪"/>
              <a:defRPr b="0" i="0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" lvl="2" marL="11430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SzPct val="100000"/>
              <a:buFont typeface="Arial"/>
              <a:buChar char="▪"/>
              <a:defRPr b="0" i="0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5400" lvl="3" marL="16002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5400" lvl="4" marL="20574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5400" lvl="5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5400" lvl="6" marL="2971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5400" lvl="7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5400" lvl="8" marL="3886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8" name="Shape 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779275" y="64415"/>
            <a:ext cx="3238066" cy="143801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19" name="Shape 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7675" y="5722817"/>
            <a:ext cx="2426053" cy="1033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Title and Conten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idx="12" type="sldNum"/>
          </p:nvPr>
        </p:nvSpPr>
        <p:spPr>
          <a:xfrm>
            <a:off x="6553200" y="6429396"/>
            <a:ext cx="2133599" cy="2920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1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63500" lvl="0" marL="3429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SzPct val="100000"/>
              <a:buFont typeface="Arial"/>
              <a:buChar char="▪"/>
              <a:defRPr b="0" i="0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57150" lvl="1" marL="74295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SzPct val="100000"/>
              <a:buFont typeface="Arial"/>
              <a:buChar char="▪"/>
              <a:defRPr b="0" i="0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" lvl="2" marL="11430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SzPct val="100000"/>
              <a:buFont typeface="Arial"/>
              <a:buChar char="▪"/>
              <a:defRPr b="0" i="0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5400" lvl="3" marL="16002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5400" lvl="4" marL="20574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5400" lvl="5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5400" lvl="6" marL="2971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5400" lvl="7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5400" lvl="8" marL="3886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Font typeface="Arial"/>
              <a:buNone/>
              <a:defRPr b="0" i="0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Font typeface="Arial"/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24" name="Shape 24"/>
          <p:cNvCxnSpPr/>
          <p:nvPr/>
        </p:nvCxnSpPr>
        <p:spPr>
          <a:xfrm>
            <a:off x="0" y="1318801"/>
            <a:ext cx="9144000" cy="0"/>
          </a:xfrm>
          <a:prstGeom prst="straightConnector1">
            <a:avLst/>
          </a:prstGeom>
          <a:noFill/>
          <a:ln cap="flat" cmpd="sng" w="9525">
            <a:solidFill>
              <a:srgbClr val="229BB8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Font typeface="Arial"/>
              <a:buNone/>
              <a:defRPr b="0" i="0" sz="40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Font typeface="Arial"/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None/>
              <a:defRPr b="0" i="0" sz="18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None/>
              <a:defRPr b="0" i="0" sz="16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None/>
              <a:defRPr b="0" i="0" sz="14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None/>
              <a:defRPr b="0" i="0" sz="14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0" i="0" sz="1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0" i="0" sz="1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0" i="0" sz="1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0" i="0" sz="1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8" name="Shape 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779275" y="64415"/>
            <a:ext cx="3238066" cy="1438018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9" name="Shape 29"/>
          <p:cNvSpPr txBox="1"/>
          <p:nvPr>
            <p:ph idx="12" type="sldNum"/>
          </p:nvPr>
        </p:nvSpPr>
        <p:spPr>
          <a:xfrm>
            <a:off x="7389740" y="6429396"/>
            <a:ext cx="1104970" cy="2920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1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omparison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b="0" i="0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None/>
              <a:defRPr b="1" i="0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None/>
              <a:defRPr b="1" i="0" sz="18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None/>
              <a:defRPr b="1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None/>
              <a:defRPr b="1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1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1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1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1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2" type="body"/>
          </p:nvPr>
        </p:nvSpPr>
        <p:spPr>
          <a:xfrm>
            <a:off x="457200" y="2174875"/>
            <a:ext cx="4040187" cy="39512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88900" lvl="0" marL="3429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SzPct val="100000"/>
              <a:buFont typeface="Arial"/>
              <a:buChar char="▪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57150" lvl="1" marL="74295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SzPct val="100000"/>
              <a:buFont typeface="Arial"/>
              <a:buChar char="▪"/>
              <a:defRPr b="0" i="0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50800" lvl="2" marL="11430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SzPct val="100000"/>
              <a:buFont typeface="Arial"/>
              <a:buChar char="▪"/>
              <a:defRPr b="0" i="0" sz="18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5400" lvl="3" marL="16002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5400" lvl="4" marL="20574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971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886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3" type="body"/>
          </p:nvPr>
        </p:nvSpPr>
        <p:spPr>
          <a:xfrm>
            <a:off x="4645025" y="1535112"/>
            <a:ext cx="4041773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b="0" i="0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None/>
              <a:defRPr b="1" i="0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None/>
              <a:defRPr b="1" i="0" sz="18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None/>
              <a:defRPr b="1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None/>
              <a:defRPr b="1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1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1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1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1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4" type="body"/>
          </p:nvPr>
        </p:nvSpPr>
        <p:spPr>
          <a:xfrm>
            <a:off x="4645025" y="2174875"/>
            <a:ext cx="4041773" cy="39512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88900" lvl="0" marL="3429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SzPct val="100000"/>
              <a:buFont typeface="Arial"/>
              <a:buChar char="▪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57150" lvl="1" marL="74295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SzPct val="100000"/>
              <a:buFont typeface="Arial"/>
              <a:buChar char="▪"/>
              <a:defRPr b="0" i="0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50800" lvl="2" marL="11430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SzPct val="100000"/>
              <a:buFont typeface="Arial"/>
              <a:buChar char="▪"/>
              <a:defRPr b="0" i="0" sz="18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5400" lvl="3" marL="16002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5400" lvl="4" marL="20574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971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886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35" name="Shape 35"/>
          <p:cNvCxnSpPr/>
          <p:nvPr/>
        </p:nvCxnSpPr>
        <p:spPr>
          <a:xfrm>
            <a:off x="0" y="1318801"/>
            <a:ext cx="9144000" cy="0"/>
          </a:xfrm>
          <a:prstGeom prst="straightConnector1">
            <a:avLst/>
          </a:prstGeom>
          <a:noFill/>
          <a:ln cap="flat" cmpd="sng" w="9525">
            <a:solidFill>
              <a:srgbClr val="229BB8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6" name="Shape 36"/>
          <p:cNvSpPr txBox="1"/>
          <p:nvPr>
            <p:ph type="title"/>
          </p:nvPr>
        </p:nvSpPr>
        <p:spPr>
          <a:xfrm>
            <a:off x="457200" y="642918"/>
            <a:ext cx="6592042" cy="57943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Font typeface="Arial"/>
              <a:buNone/>
              <a:defRPr b="0" i="0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Font typeface="Arial"/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6553200" y="6429396"/>
            <a:ext cx="2133599" cy="2920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1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457200" y="642918"/>
            <a:ext cx="6610447" cy="57943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Font typeface="Arial"/>
              <a:buNone/>
              <a:defRPr b="0" i="0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Font typeface="Arial"/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40" name="Shape 40"/>
          <p:cNvCxnSpPr/>
          <p:nvPr/>
        </p:nvCxnSpPr>
        <p:spPr>
          <a:xfrm>
            <a:off x="0" y="1318801"/>
            <a:ext cx="9144000" cy="0"/>
          </a:xfrm>
          <a:prstGeom prst="straightConnector1">
            <a:avLst/>
          </a:prstGeom>
          <a:noFill/>
          <a:ln cap="flat" cmpd="sng" w="9525">
            <a:solidFill>
              <a:srgbClr val="229BB8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" name="Shape 41"/>
          <p:cNvSpPr txBox="1"/>
          <p:nvPr>
            <p:ph idx="12" type="sldNum"/>
          </p:nvPr>
        </p:nvSpPr>
        <p:spPr>
          <a:xfrm>
            <a:off x="6553200" y="6429396"/>
            <a:ext cx="2133599" cy="2920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1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/>
          <p:nvPr>
            <p:ph idx="12" type="sldNum"/>
          </p:nvPr>
        </p:nvSpPr>
        <p:spPr>
          <a:xfrm>
            <a:off x="6553200" y="6429396"/>
            <a:ext cx="2133599" cy="2920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1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Font typeface="Arial"/>
              <a:buNone/>
              <a:defRPr b="0" i="0" sz="20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Font typeface="Arial"/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575050" y="892620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63500" lvl="0" marL="3429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SzPct val="100000"/>
              <a:buFont typeface="Arial"/>
              <a:buChar char="▪"/>
              <a:defRPr b="0" i="0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" lvl="1" marL="74295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SzPct val="100000"/>
              <a:buFont typeface="Arial"/>
              <a:buChar char="▪"/>
              <a:defRPr b="0" i="0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" lvl="2" marL="11430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SzPct val="100000"/>
              <a:buFont typeface="Arial"/>
              <a:buChar char="▪"/>
              <a:defRPr b="0" i="0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12700" lvl="3" marL="16002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12700" lvl="4" marL="20574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5400" lvl="5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5400" lvl="6" marL="2971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5400" lvl="7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5400" lvl="8" marL="3886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b="0" i="0" sz="1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None/>
              <a:defRPr b="0" i="0" sz="12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None/>
              <a:defRPr b="0" i="0" sz="1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None/>
              <a:defRPr b="0" i="0" sz="9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None/>
              <a:defRPr b="0" i="0" sz="9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0" i="0" sz="9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0" i="0" sz="9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0" i="0" sz="9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0" i="0" sz="9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48" name="Shape 48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cap="flat" cmpd="sng" w="38100">
            <a:solidFill>
              <a:srgbClr val="229BB8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9" name="Shape 49"/>
          <p:cNvSpPr txBox="1"/>
          <p:nvPr>
            <p:ph idx="12" type="sldNum"/>
          </p:nvPr>
        </p:nvSpPr>
        <p:spPr>
          <a:xfrm>
            <a:off x="6553200" y="6429396"/>
            <a:ext cx="2133599" cy="2920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1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1792288" y="4914919"/>
            <a:ext cx="5486399" cy="56673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Font typeface="Arial"/>
              <a:buNone/>
              <a:defRPr b="0" i="0" sz="20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Font typeface="Arial"/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/>
          <p:nvPr>
            <p:ph idx="2" type="pic"/>
          </p:nvPr>
        </p:nvSpPr>
        <p:spPr>
          <a:xfrm>
            <a:off x="1792288" y="883417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>
                <a:srgbClr val="150E53"/>
              </a:buClr>
              <a:buFont typeface="Arial"/>
              <a:buNone/>
              <a:defRPr b="0" i="0" sz="3200" u="none" cap="none" strike="noStrike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" type="body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b="0" i="0" sz="1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None/>
              <a:defRPr b="0" i="0" sz="12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None/>
              <a:defRPr b="0" i="0" sz="1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None/>
              <a:defRPr b="0" i="0" sz="9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None/>
              <a:defRPr b="0" i="0" sz="9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0" i="0" sz="9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0" i="0" sz="9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0" i="0" sz="9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None/>
              <a:defRPr b="0" i="0" sz="9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2" type="sldNum"/>
          </p:nvPr>
        </p:nvSpPr>
        <p:spPr>
          <a:xfrm>
            <a:off x="6553200" y="6429396"/>
            <a:ext cx="2133599" cy="2920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1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00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10" Type="http://schemas.openxmlformats.org/officeDocument/2006/relationships/theme" Target="../theme/theme2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idx="1" type="body"/>
          </p:nvPr>
        </p:nvSpPr>
        <p:spPr>
          <a:xfrm>
            <a:off x="457200" y="1428736"/>
            <a:ext cx="8229600" cy="482881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63500" lvl="0" marL="3429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SzPct val="100000"/>
              <a:buFont typeface="Arial"/>
              <a:buChar char="▪"/>
              <a:defRPr b="0" i="0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57150" lvl="1" marL="74295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SzPct val="100000"/>
              <a:buFont typeface="Arial"/>
              <a:buChar char="▪"/>
              <a:defRPr b="0" i="0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" lvl="2" marL="11430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SzPct val="100000"/>
              <a:buFont typeface="Arial"/>
              <a:buChar char="▪"/>
              <a:defRPr b="0" i="0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5400" lvl="3" marL="16002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5400" lvl="4" marL="2057400" marR="0" rtl="0" algn="l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25400" lvl="5" marL="2514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25400" lvl="6" marL="2971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25400" lvl="7" marL="3429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25400" lvl="8" marL="3886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Shape 11"/>
          <p:cNvSpPr txBox="1"/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Font typeface="Arial"/>
              <a:buNone/>
              <a:defRPr b="0" i="0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Font typeface="Arial"/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4572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9144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716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828800" marR="0" rtl="0" algn="l">
              <a:spcBef>
                <a:spcPts val="0"/>
              </a:spcBef>
              <a:spcAft>
                <a:spcPts val="0"/>
              </a:spcAft>
              <a:buNone/>
              <a:defRPr b="0" i="0" sz="3200" u="none" cap="none" strike="noStrik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2" name="Shape 1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168872" y="114248"/>
            <a:ext cx="1735850" cy="62996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Shape 13"/>
          <p:cNvSpPr txBox="1"/>
          <p:nvPr>
            <p:ph idx="12" type="sldNum"/>
          </p:nvPr>
        </p:nvSpPr>
        <p:spPr>
          <a:xfrm>
            <a:off x="6553200" y="6429396"/>
            <a:ext cx="2133599" cy="2920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fld id="{00000000-1234-1234-1234-123412341234}" type="slidenum">
              <a:rPr b="0" i="0" lang="en-US" sz="11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confluence.ihtsdotools.org/display/DIRMC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confluence.ihtsdotools.org/display/DEVICES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confluence.ihtsdotools.org/display/SUBSTANCES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confluence.ihtsdotools.org/display/DDME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ctrTitle"/>
          </p:nvPr>
        </p:nvSpPr>
        <p:spPr>
          <a:xfrm>
            <a:off x="685800" y="2143116"/>
            <a:ext cx="7772400" cy="147002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36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Substance Hierarchy Update</a:t>
            </a:r>
          </a:p>
        </p:txBody>
      </p:sp>
      <p:sp>
        <p:nvSpPr>
          <p:cNvPr id="60" name="Shape 60"/>
          <p:cNvSpPr txBox="1"/>
          <p:nvPr>
            <p:ph idx="1" type="subTitle"/>
          </p:nvPr>
        </p:nvSpPr>
        <p:spPr>
          <a:xfrm>
            <a:off x="685800" y="3895401"/>
            <a:ext cx="6400799" cy="146952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25000"/>
              <a:buFont typeface="Arial"/>
              <a:buNone/>
            </a:pPr>
            <a:r>
              <a:rPr b="0" i="0" lang="en-US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April 2016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25000"/>
              <a:buFont typeface="Arial"/>
              <a:buNone/>
            </a:pPr>
            <a:r>
              <a:rPr b="0" i="0" lang="en-US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Ian Green, Business Services Executive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25000"/>
              <a:buFont typeface="Arial"/>
              <a:buNone/>
            </a:pPr>
            <a:r>
              <a:rPr b="0" i="0" lang="en-US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Toni Morrison, Sr. Terminologist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type="ctrTitle"/>
          </p:nvPr>
        </p:nvSpPr>
        <p:spPr>
          <a:xfrm>
            <a:off x="685800" y="2143116"/>
            <a:ext cx="7772400" cy="147002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36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Drug Content Update</a:t>
            </a:r>
          </a:p>
        </p:txBody>
      </p:sp>
      <p:sp>
        <p:nvSpPr>
          <p:cNvPr id="114" name="Shape 114"/>
          <p:cNvSpPr txBox="1"/>
          <p:nvPr>
            <p:ph idx="1" type="subTitle"/>
          </p:nvPr>
        </p:nvSpPr>
        <p:spPr>
          <a:xfrm>
            <a:off x="685800" y="3895401"/>
            <a:ext cx="6400799" cy="146952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25000"/>
              <a:buFont typeface="Arial"/>
              <a:buNone/>
            </a:pPr>
            <a:r>
              <a:rPr b="0" i="0" lang="en-US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April 2016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25000"/>
              <a:buFont typeface="Arial"/>
              <a:buNone/>
            </a:pPr>
            <a:r>
              <a:rPr b="0" i="0" lang="en-US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Ian Green, Business Services Executive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25000"/>
              <a:buFont typeface="Arial"/>
              <a:buNone/>
            </a:pPr>
            <a:r>
              <a:rPr b="0" i="0" lang="en-US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Toni Morrison, Sr. Terminologist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Ensure existing concepts are fully defined and modeled consistently so that we have a solid foundation for moving forward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lang="en-US"/>
              <a:t>Resolve issues related to concepts</a:t>
            </a: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representing product role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lang="en-US"/>
              <a:t>Resolve issues related to </a:t>
            </a: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concepts that include product strength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Reduce/eliminate use of intermediate primitives within the hierarchy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lang="en-US"/>
              <a:t>Identify and resolve gaps in existing content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lang="en-US"/>
              <a:t>Establish ongoing maintenance goals and plans, including l</a:t>
            </a: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everag</a:t>
            </a:r>
            <a:r>
              <a:rPr lang="en-US"/>
              <a:t>ing</a:t>
            </a: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content created by NRCs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Shape 120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Project Goals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Product role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Plan being revised based on comments from project group members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Product strength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High level plan to move concepts into a new module with technical details being worked out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Working with IHTSDO technical resources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They will support the project with systematic analysis, quality assurance, and/or batch updates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They will also be responsible for ensuring we leverage the terminology server to provide frequent previews of content changes and have manageable feedback process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Shape 126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Current Status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Content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Changes begin in development branch May 2016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Intermittent previews for review and comment supported by new authoring tool and terminology server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January 2017 Release of updated hierarchy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lang="en-US"/>
              <a:t>Discussions re: use of concepts in the Product Hierarchy as attribute values to define concepts in other hierarchies</a:t>
            </a: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55B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Other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2016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Document editorial guidelines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Planning for way to leverage content created by NRCs to ensure International Release is current and comprehensive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2017</a:t>
            </a:r>
          </a:p>
          <a:p>
            <a:pPr lvl="2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lang="en-US"/>
              <a:t>To be determined</a:t>
            </a: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55B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55B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Shape 132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Next Phases</a:t>
            </a: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Communication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Confluence “Drug - International Release Model and Content” space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https://confluence.ihtsdotools.org/display/DIRMC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Use “Discussions” threads rather than email so everyone can review and comment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Discussion and questions</a:t>
            </a:r>
          </a:p>
        </p:txBody>
      </p:sp>
      <p:sp>
        <p:nvSpPr>
          <p:cNvPr id="138" name="Shape 138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Wrap up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>
            <p:ph type="ctrTitle"/>
          </p:nvPr>
        </p:nvSpPr>
        <p:spPr>
          <a:xfrm>
            <a:off x="685800" y="2143116"/>
            <a:ext cx="7772400" cy="147002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36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Device Update</a:t>
            </a:r>
          </a:p>
        </p:txBody>
      </p:sp>
      <p:sp>
        <p:nvSpPr>
          <p:cNvPr id="144" name="Shape 144"/>
          <p:cNvSpPr txBox="1"/>
          <p:nvPr>
            <p:ph idx="1" type="subTitle"/>
          </p:nvPr>
        </p:nvSpPr>
        <p:spPr>
          <a:xfrm>
            <a:off x="685800" y="3895401"/>
            <a:ext cx="6400799" cy="146952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25000"/>
              <a:buFont typeface="Arial"/>
              <a:buNone/>
            </a:pPr>
            <a:r>
              <a:rPr b="0" i="0" lang="en-US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April 2016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25000"/>
              <a:buFont typeface="Arial"/>
              <a:buNone/>
            </a:pPr>
            <a:r>
              <a:rPr b="0" i="0" lang="en-US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Ian Green, Business Services Executive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25000"/>
              <a:buFont typeface="Arial"/>
              <a:buNone/>
            </a:pPr>
            <a:r>
              <a:rPr b="0" i="0" lang="en-US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Toni Morrison, Sr. Terminologist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idx="1" type="body"/>
          </p:nvPr>
        </p:nvSpPr>
        <p:spPr>
          <a:xfrm>
            <a:off x="457200" y="1376108"/>
            <a:ext cx="8229600" cy="465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lang="en-US"/>
              <a:t>Migration of linkage table maintenance to Mapping Tool</a:t>
            </a:r>
          </a:p>
          <a:p>
            <a: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Supports improved management and QA</a:t>
            </a:r>
          </a:p>
          <a:p>
            <a: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lang="en-US"/>
              <a:t>Receiving and processing monthly updates from GMDN</a:t>
            </a:r>
          </a:p>
          <a:p>
            <a: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Establishing internal processes to ensure monthly GMDN updates are completed in the Authoring and Mapping Tools in a timely manner</a:t>
            </a: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150" name="Shape 150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Project Goals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Receiving and processing monthly updates from GMDN</a:t>
            </a: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Maintaining linkage table via updated Mapping Tool</a:t>
            </a:r>
          </a:p>
        </p:txBody>
      </p:sp>
      <p:sp>
        <p:nvSpPr>
          <p:cNvPr id="156" name="Shape 156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Current Status</a:t>
            </a: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Content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July 2016 Release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GMDN updates, including linkage table, current through </a:t>
            </a:r>
            <a:r>
              <a:rPr lang="en-US"/>
              <a:t>April</a:t>
            </a: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 2016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Status of </a:t>
            </a:r>
            <a:r>
              <a:rPr lang="en-US"/>
              <a:t>May updated TBD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January 2017 Release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Continue processing monthly GMDN updates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229BB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Other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2016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Document and continue to refine process for GMDN monthly updates, including terming and modeling guidelines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2017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To be determined</a:t>
            </a: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55B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55B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Shape 162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Next Phases</a:t>
            </a:r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Communication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Confluence “Devices” space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https://confluence.ihtsdotools.org/display/DEVICES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Use “Discussions” threads rather than email so everyone can review and comment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Discussion and questions</a:t>
            </a:r>
          </a:p>
        </p:txBody>
      </p:sp>
      <p:sp>
        <p:nvSpPr>
          <p:cNvPr id="168" name="Shape 168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Wrap up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20000"/>
              <a:buFont typeface="Arial"/>
              <a:buChar char="▪"/>
            </a:pPr>
            <a:r>
              <a:rPr lang="en-US"/>
              <a:t>Approximately 100 concepts representing role have been retired from the Substance Hierarchy</a:t>
            </a:r>
          </a:p>
        </p:txBody>
      </p:sp>
      <p:sp>
        <p:nvSpPr>
          <p:cNvPr id="66" name="Shape 66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Current Status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Address quality issues including: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Grouper concepts representing role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Inactivate concepts representing roles that cause erroneous inferred relationships in other hierarchies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Modeling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Improve consistency in modeling and terming in multiple areas (ex: inclusion of |Drug allergen| as a parent or use of “derivative”, “related”, “AND/OR” in descriptions)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Lack of documented editorial guidelines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Continue to document modeling and terming guidelines and publish in Editorial Guide</a:t>
            </a:r>
          </a:p>
        </p:txBody>
      </p:sp>
      <p:sp>
        <p:nvSpPr>
          <p:cNvPr id="72" name="Shape 72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Project Goals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Content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July 2016 Release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Resolution of SIRS Requests and requests to support the LOINC project 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January 2017 Release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Additional inactivation of groupers representing role</a:t>
            </a:r>
          </a:p>
          <a:p>
            <a:pPr indent="-127000" lvl="3" marL="16002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606060"/>
              </a:buClr>
              <a:buSzPct val="100000"/>
              <a:buFont typeface="Arial"/>
              <a:buChar char="–"/>
            </a:pPr>
            <a:r>
              <a:rPr b="0" i="0" lang="en-US" sz="1600" u="none" cap="none" strike="noStrike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rPr>
              <a:t>Coordination with Product Hierarchy efforts</a:t>
            </a: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Other deliverables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2016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Continue to document editorial guidelines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Scope and prioritize clean up projects based on the editorial guidelines 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2017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In planning stages</a:t>
            </a: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55B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55B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Shape 78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Next Phases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Communication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Confluence “Substances” space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https://confluence.ihtsdotools.org/display/SUBSTANCES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Use “Discussions” threads rather than email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Discussion and questions</a:t>
            </a:r>
          </a:p>
        </p:txBody>
      </p:sp>
      <p:sp>
        <p:nvSpPr>
          <p:cNvPr id="84" name="Shape 84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Wrap up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type="ctrTitle"/>
          </p:nvPr>
        </p:nvSpPr>
        <p:spPr>
          <a:xfrm>
            <a:off x="685800" y="2143116"/>
            <a:ext cx="7772400" cy="147002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36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Drug Model Update</a:t>
            </a:r>
          </a:p>
        </p:txBody>
      </p:sp>
      <p:sp>
        <p:nvSpPr>
          <p:cNvPr id="90" name="Shape 90"/>
          <p:cNvSpPr txBox="1"/>
          <p:nvPr>
            <p:ph idx="1" type="subTitle"/>
          </p:nvPr>
        </p:nvSpPr>
        <p:spPr>
          <a:xfrm>
            <a:off x="685800" y="3895401"/>
            <a:ext cx="6400799" cy="146952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25000"/>
              <a:buFont typeface="Arial"/>
              <a:buNone/>
            </a:pPr>
            <a:r>
              <a:rPr b="0" i="0" lang="en-US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April 2016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25000"/>
              <a:buFont typeface="Arial"/>
              <a:buNone/>
            </a:pPr>
            <a:r>
              <a:rPr b="0" i="0" lang="en-US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Ian Green, Business Services Executive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25000"/>
              <a:buFont typeface="Arial"/>
              <a:buNone/>
            </a:pPr>
            <a:r>
              <a:rPr b="0" i="0" lang="en-US" sz="24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Toni Morrison, Sr. Terminologist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RFPs are published on the website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Summary documentation of use cases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Specification of draft default drug model for national extensions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Position statements in relation to international drug standards</a:t>
            </a:r>
          </a:p>
        </p:txBody>
      </p:sp>
      <p:sp>
        <p:nvSpPr>
          <p:cNvPr id="96" name="Shape 96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Current Status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Timescales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Use cases and default model - 6-8 weeks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Position statements - aim to finalize by end of May 2016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rPr>
              <a:t>Will require a stakeholder event (yet to be defined)</a:t>
            </a: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Default model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RFP will provide a draft model to be finalized by the Member project group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Timescales for completion will depend on Members commitment to the project</a:t>
            </a:r>
          </a:p>
        </p:txBody>
      </p:sp>
      <p:sp>
        <p:nvSpPr>
          <p:cNvPr id="102" name="Shape 102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Next Phases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idx="1" type="body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215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Communication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Confluence “Drug - Default Model for Extensions” space</a:t>
            </a:r>
          </a:p>
          <a:p>
            <a:pPr indent="-165100" lvl="2" marL="11430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229BB8"/>
              </a:buClr>
              <a:buSzPct val="100000"/>
              <a:buFont typeface="Arial"/>
              <a:buChar char="▪"/>
            </a:pPr>
            <a:r>
              <a:rPr b="0" i="0" lang="en-US" sz="20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https://confluence.ihtsdotools.org/display/DDME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Char char="▪"/>
            </a:pPr>
            <a:r>
              <a:rPr b="0" i="0" lang="en-US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Use “Discussions” threads rather than email so everyone can review and comment</a:t>
            </a:r>
          </a:p>
          <a:p>
            <a:pPr indent="-184150" lvl="1" marL="74295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15900" lvl="0" marL="3429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55B0"/>
              </a:buClr>
              <a:buSzPct val="100000"/>
              <a:buFont typeface="Arial"/>
              <a:buChar char="▪"/>
            </a:pPr>
            <a:r>
              <a:rPr b="0" i="0" lang="en-US" sz="2400" u="none" cap="none" strike="noStrike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rPr>
              <a:t>Discussion and questions</a:t>
            </a:r>
          </a:p>
        </p:txBody>
      </p:sp>
      <p:sp>
        <p:nvSpPr>
          <p:cNvPr id="108" name="Shape 108"/>
          <p:cNvSpPr txBox="1"/>
          <p:nvPr>
            <p:ph type="title"/>
          </p:nvPr>
        </p:nvSpPr>
        <p:spPr>
          <a:xfrm>
            <a:off x="457200" y="714356"/>
            <a:ext cx="6592042" cy="50799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8A"/>
              </a:buClr>
              <a:buSzPct val="25000"/>
              <a:buFont typeface="Arial"/>
              <a:buNone/>
            </a:pPr>
            <a:r>
              <a:rPr b="0" i="0" lang="en-US" sz="2800" u="none" cap="none" strike="noStrike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rPr>
              <a:t>Wrap up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IHTSDO PPT Template 2014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